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2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C36A2-55A9-4961-9010-F09315079B9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642318-C6D1-48CB-BBF0-7314527C4833}">
      <dgm:prSet/>
      <dgm:spPr>
        <a:solidFill>
          <a:srgbClr val="DFE254"/>
        </a:solidFill>
        <a:ln w="57150">
          <a:solidFill>
            <a:srgbClr val="0070C0"/>
          </a:solidFill>
        </a:ln>
      </dgm:spPr>
      <dgm:t>
        <a:bodyPr/>
        <a:lstStyle/>
        <a:p>
          <a:pPr rtl="0"/>
          <a:r>
            <a:rPr lang="ru-RU" b="0" baseline="0" dirty="0" smtClean="0">
              <a:solidFill>
                <a:srgbClr val="7030A0"/>
              </a:solidFill>
              <a:latin typeface="Mistral" pitchFamily="66" charset="0"/>
            </a:rPr>
            <a:t>Великие педагоги прошлого доказали, что обучение и воспитание во сто крат эффективнее, если затрагивает сокровенные уголки сердца ребёнка и тесно связано с игрой и творчеством. Решая свои проблемы, малыш учится жить, а не только получает знания. Когда он творит, то растёт в самом высоком смысле этого слова.</a:t>
          </a:r>
          <a:endParaRPr lang="ru-RU" b="0" baseline="0" dirty="0">
            <a:solidFill>
              <a:srgbClr val="7030A0"/>
            </a:solidFill>
            <a:latin typeface="Mistral" pitchFamily="66" charset="0"/>
          </a:endParaRPr>
        </a:p>
      </dgm:t>
    </dgm:pt>
    <dgm:pt modelId="{9BC029E2-C8E1-4BFC-9D02-1007E189F6C3}" type="parTrans" cxnId="{BF42397A-A4CE-4513-96AA-4468C6098300}">
      <dgm:prSet/>
      <dgm:spPr/>
      <dgm:t>
        <a:bodyPr/>
        <a:lstStyle/>
        <a:p>
          <a:endParaRPr lang="ru-RU"/>
        </a:p>
      </dgm:t>
    </dgm:pt>
    <dgm:pt modelId="{A01E9E1C-0BEA-4090-9A2A-8EB63DBBFA7D}" type="sibTrans" cxnId="{BF42397A-A4CE-4513-96AA-4468C6098300}">
      <dgm:prSet/>
      <dgm:spPr/>
      <dgm:t>
        <a:bodyPr/>
        <a:lstStyle/>
        <a:p>
          <a:endParaRPr lang="ru-RU"/>
        </a:p>
      </dgm:t>
    </dgm:pt>
    <dgm:pt modelId="{7189815F-6FC2-43C6-986A-46B665B0D243}" type="pres">
      <dgm:prSet presAssocID="{0AFC36A2-55A9-4961-9010-F09315079B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DF4DF2-4947-44D4-8C49-46641643168E}" type="pres">
      <dgm:prSet presAssocID="{15642318-C6D1-48CB-BBF0-7314527C4833}" presName="boxAndChildren" presStyleCnt="0"/>
      <dgm:spPr/>
    </dgm:pt>
    <dgm:pt modelId="{EDCF7DF0-8356-47DA-A82F-888D5627C414}" type="pres">
      <dgm:prSet presAssocID="{15642318-C6D1-48CB-BBF0-7314527C4833}" presName="parentTextBox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BF42397A-A4CE-4513-96AA-4468C6098300}" srcId="{0AFC36A2-55A9-4961-9010-F09315079B9B}" destId="{15642318-C6D1-48CB-BBF0-7314527C4833}" srcOrd="0" destOrd="0" parTransId="{9BC029E2-C8E1-4BFC-9D02-1007E189F6C3}" sibTransId="{A01E9E1C-0BEA-4090-9A2A-8EB63DBBFA7D}"/>
    <dgm:cxn modelId="{0044294A-94A6-49F7-BAE6-CB5F934DE237}" type="presOf" srcId="{0AFC36A2-55A9-4961-9010-F09315079B9B}" destId="{7189815F-6FC2-43C6-986A-46B665B0D243}" srcOrd="0" destOrd="0" presId="urn:microsoft.com/office/officeart/2005/8/layout/process4"/>
    <dgm:cxn modelId="{A8F20315-BE92-4316-8BC7-E1D53601D717}" type="presOf" srcId="{15642318-C6D1-48CB-BBF0-7314527C4833}" destId="{EDCF7DF0-8356-47DA-A82F-888D5627C414}" srcOrd="0" destOrd="0" presId="urn:microsoft.com/office/officeart/2005/8/layout/process4"/>
    <dgm:cxn modelId="{74FFFAEF-C10F-4B60-AF53-C9025DDE897E}" type="presParOf" srcId="{7189815F-6FC2-43C6-986A-46B665B0D243}" destId="{D0DF4DF2-4947-44D4-8C49-46641643168E}" srcOrd="0" destOrd="0" presId="urn:microsoft.com/office/officeart/2005/8/layout/process4"/>
    <dgm:cxn modelId="{73BC1FE3-50EE-46A5-8D54-15533D217982}" type="presParOf" srcId="{D0DF4DF2-4947-44D4-8C49-46641643168E}" destId="{EDCF7DF0-8356-47DA-A82F-888D5627C41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E197E-2B9D-4328-8ABF-5E5FC441629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C0C97A-1714-4F3C-AE08-1D785123CBB8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3200" b="1" baseline="0" dirty="0" smtClean="0">
              <a:solidFill>
                <a:srgbClr val="FF0000"/>
              </a:solidFill>
              <a:latin typeface="Arial Black" pitchFamily="34" charset="0"/>
            </a:rPr>
            <a:t>Основная цель работы с кругами Луллия </a:t>
          </a:r>
          <a:endParaRPr lang="ru-RU" sz="3200" b="1" baseline="0" dirty="0">
            <a:solidFill>
              <a:srgbClr val="FF0000"/>
            </a:solidFill>
            <a:latin typeface="Arial Black" pitchFamily="34" charset="0"/>
          </a:endParaRPr>
        </a:p>
      </dgm:t>
    </dgm:pt>
    <dgm:pt modelId="{3576E738-C9B0-4D24-80CE-DAA37A5F0492}" type="parTrans" cxnId="{452FE4E2-0EC6-4313-914F-829B7A8CFF15}">
      <dgm:prSet/>
      <dgm:spPr/>
      <dgm:t>
        <a:bodyPr/>
        <a:lstStyle/>
        <a:p>
          <a:endParaRPr lang="ru-RU"/>
        </a:p>
      </dgm:t>
    </dgm:pt>
    <dgm:pt modelId="{F5812458-287B-498F-920F-34BC9AE01DE9}" type="sibTrans" cxnId="{452FE4E2-0EC6-4313-914F-829B7A8CFF15}">
      <dgm:prSet/>
      <dgm:spPr/>
      <dgm:t>
        <a:bodyPr/>
        <a:lstStyle/>
        <a:p>
          <a:endParaRPr lang="ru-RU"/>
        </a:p>
      </dgm:t>
    </dgm:pt>
    <dgm:pt modelId="{DAD8E869-E234-440C-83D5-E7FB83634755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b="1" baseline="0" dirty="0" smtClean="0">
              <a:solidFill>
                <a:srgbClr val="002060"/>
              </a:solidFill>
            </a:rPr>
            <a:t>Освоение способа познания мира</a:t>
          </a:r>
          <a:endParaRPr lang="ru-RU" b="1" baseline="0" dirty="0">
            <a:solidFill>
              <a:srgbClr val="002060"/>
            </a:solidFill>
          </a:endParaRPr>
        </a:p>
      </dgm:t>
    </dgm:pt>
    <dgm:pt modelId="{4E9267AC-F947-41A3-A895-B4D1C9E28766}" type="parTrans" cxnId="{130407D5-7C24-49E2-BC60-2D0941D7585E}">
      <dgm:prSet/>
      <dgm:spPr/>
      <dgm:t>
        <a:bodyPr/>
        <a:lstStyle/>
        <a:p>
          <a:endParaRPr lang="ru-RU"/>
        </a:p>
      </dgm:t>
    </dgm:pt>
    <dgm:pt modelId="{87C711E1-92A5-43A0-AD70-06C493AD8F18}" type="sibTrans" cxnId="{130407D5-7C24-49E2-BC60-2D0941D7585E}">
      <dgm:prSet/>
      <dgm:spPr/>
      <dgm:t>
        <a:bodyPr/>
        <a:lstStyle/>
        <a:p>
          <a:endParaRPr lang="ru-RU"/>
        </a:p>
      </dgm:t>
    </dgm:pt>
    <dgm:pt modelId="{750241D3-9D26-4F5D-BA3B-C612CB345D06}" type="pres">
      <dgm:prSet presAssocID="{EC5E197E-2B9D-4328-8ABF-5E5FC44162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60CF6E-C5F1-4337-98D1-2B9797153D29}" type="pres">
      <dgm:prSet presAssocID="{DAD8E869-E234-440C-83D5-E7FB83634755}" presName="boxAndChildren" presStyleCnt="0"/>
      <dgm:spPr/>
    </dgm:pt>
    <dgm:pt modelId="{0FDC75B9-E8EA-4BAD-8E84-161C5783E4CB}" type="pres">
      <dgm:prSet presAssocID="{DAD8E869-E234-440C-83D5-E7FB83634755}" presName="parentTextBox" presStyleLbl="node1" presStyleIdx="0" presStyleCnt="2"/>
      <dgm:spPr/>
      <dgm:t>
        <a:bodyPr/>
        <a:lstStyle/>
        <a:p>
          <a:endParaRPr lang="ru-RU"/>
        </a:p>
      </dgm:t>
    </dgm:pt>
    <dgm:pt modelId="{482D2738-7BF9-402E-88C1-ECE5EB41109E}" type="pres">
      <dgm:prSet presAssocID="{F5812458-287B-498F-920F-34BC9AE01DE9}" presName="sp" presStyleCnt="0"/>
      <dgm:spPr/>
    </dgm:pt>
    <dgm:pt modelId="{78F6441B-A25A-4289-90FB-4D2DA257152B}" type="pres">
      <dgm:prSet presAssocID="{0DC0C97A-1714-4F3C-AE08-1D785123CBB8}" presName="arrowAndChildren" presStyleCnt="0"/>
      <dgm:spPr/>
    </dgm:pt>
    <dgm:pt modelId="{A8E1966E-1906-43E1-AAE4-9B7E82F1DA19}" type="pres">
      <dgm:prSet presAssocID="{0DC0C97A-1714-4F3C-AE08-1D785123CBB8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130407D5-7C24-49E2-BC60-2D0941D7585E}" srcId="{EC5E197E-2B9D-4328-8ABF-5E5FC4416295}" destId="{DAD8E869-E234-440C-83D5-E7FB83634755}" srcOrd="1" destOrd="0" parTransId="{4E9267AC-F947-41A3-A895-B4D1C9E28766}" sibTransId="{87C711E1-92A5-43A0-AD70-06C493AD8F18}"/>
    <dgm:cxn modelId="{108019CD-BA58-4460-B244-8B218F6ED46B}" type="presOf" srcId="{DAD8E869-E234-440C-83D5-E7FB83634755}" destId="{0FDC75B9-E8EA-4BAD-8E84-161C5783E4CB}" srcOrd="0" destOrd="0" presId="urn:microsoft.com/office/officeart/2005/8/layout/process4"/>
    <dgm:cxn modelId="{4068DFA5-27AA-4C5F-8296-9DABBE3AC435}" type="presOf" srcId="{0DC0C97A-1714-4F3C-AE08-1D785123CBB8}" destId="{A8E1966E-1906-43E1-AAE4-9B7E82F1DA19}" srcOrd="0" destOrd="0" presId="urn:microsoft.com/office/officeart/2005/8/layout/process4"/>
    <dgm:cxn modelId="{2D4D4397-0F03-42C3-BA4B-47960AECE9BE}" type="presOf" srcId="{EC5E197E-2B9D-4328-8ABF-5E5FC4416295}" destId="{750241D3-9D26-4F5D-BA3B-C612CB345D06}" srcOrd="0" destOrd="0" presId="urn:microsoft.com/office/officeart/2005/8/layout/process4"/>
    <dgm:cxn modelId="{452FE4E2-0EC6-4313-914F-829B7A8CFF15}" srcId="{EC5E197E-2B9D-4328-8ABF-5E5FC4416295}" destId="{0DC0C97A-1714-4F3C-AE08-1D785123CBB8}" srcOrd="0" destOrd="0" parTransId="{3576E738-C9B0-4D24-80CE-DAA37A5F0492}" sibTransId="{F5812458-287B-498F-920F-34BC9AE01DE9}"/>
    <dgm:cxn modelId="{AD7FE26B-1D46-4C83-911E-700EBC9078C9}" type="presParOf" srcId="{750241D3-9D26-4F5D-BA3B-C612CB345D06}" destId="{B560CF6E-C5F1-4337-98D1-2B9797153D29}" srcOrd="0" destOrd="0" presId="urn:microsoft.com/office/officeart/2005/8/layout/process4"/>
    <dgm:cxn modelId="{C9F1C63E-9571-44AC-AAD3-9076A0AC9D0C}" type="presParOf" srcId="{B560CF6E-C5F1-4337-98D1-2B9797153D29}" destId="{0FDC75B9-E8EA-4BAD-8E84-161C5783E4CB}" srcOrd="0" destOrd="0" presId="urn:microsoft.com/office/officeart/2005/8/layout/process4"/>
    <dgm:cxn modelId="{376A3D80-C56D-412B-9961-F95C6C7C1563}" type="presParOf" srcId="{750241D3-9D26-4F5D-BA3B-C612CB345D06}" destId="{482D2738-7BF9-402E-88C1-ECE5EB41109E}" srcOrd="1" destOrd="0" presId="urn:microsoft.com/office/officeart/2005/8/layout/process4"/>
    <dgm:cxn modelId="{EE2C3D9F-0C73-4F79-9091-8F1075EFD72C}" type="presParOf" srcId="{750241D3-9D26-4F5D-BA3B-C612CB345D06}" destId="{78F6441B-A25A-4289-90FB-4D2DA257152B}" srcOrd="2" destOrd="0" presId="urn:microsoft.com/office/officeart/2005/8/layout/process4"/>
    <dgm:cxn modelId="{485FB807-C664-4749-8B8A-19C8E47353E8}" type="presParOf" srcId="{78F6441B-A25A-4289-90FB-4D2DA257152B}" destId="{A8E1966E-1906-43E1-AAE4-9B7E82F1DA19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CE3FC-1658-4C11-99FD-1F0D628B916D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8E6A40-719E-4EF9-9D49-2C7A6F36AC8F}">
      <dgm:prSet phldrT="[Текст]"/>
      <dgm:spPr>
        <a:solidFill>
          <a:srgbClr val="92D050"/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Формируют понятие «признак», знакомят с именами признаков;</a:t>
          </a:r>
          <a:endParaRPr lang="ru-RU" b="1" dirty="0">
            <a:solidFill>
              <a:srgbClr val="C00000"/>
            </a:solidFill>
          </a:endParaRPr>
        </a:p>
      </dgm:t>
    </dgm:pt>
    <dgm:pt modelId="{5B018483-8085-46B4-9A0B-0FE279FD1DCC}" type="parTrans" cxnId="{2BEE06A9-0496-4584-906B-EA634A0E76BF}">
      <dgm:prSet/>
      <dgm:spPr/>
      <dgm:t>
        <a:bodyPr/>
        <a:lstStyle/>
        <a:p>
          <a:endParaRPr lang="ru-RU"/>
        </a:p>
      </dgm:t>
    </dgm:pt>
    <dgm:pt modelId="{12514BD1-EEE5-4E15-BF32-91FBAF57B37D}" type="sibTrans" cxnId="{2BEE06A9-0496-4584-906B-EA634A0E76BF}">
      <dgm:prSet/>
      <dgm:spPr/>
      <dgm:t>
        <a:bodyPr/>
        <a:lstStyle/>
        <a:p>
          <a:endParaRPr lang="ru-RU"/>
        </a:p>
      </dgm:t>
    </dgm:pt>
    <dgm:pt modelId="{BADB5C63-5B82-401C-88BE-6B952066055C}">
      <dgm:prSet phldrT="[Текст]"/>
      <dgm:spPr>
        <a:solidFill>
          <a:schemeClr val="accent4">
            <a:lumMod val="60000"/>
            <a:lumOff val="40000"/>
          </a:schemeClr>
        </a:solidFill>
        <a:ln w="38100"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Учат восприятию проявлений признака в конкретном объекте, его типичности и парадоксальности, нахождению причинно-следственных связей между объектами;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6180492A-6B46-4313-92F8-832C9916B90F}" type="parTrans" cxnId="{858739C6-94B3-46FD-A1D5-82CCBF7891B9}">
      <dgm:prSet/>
      <dgm:spPr/>
      <dgm:t>
        <a:bodyPr/>
        <a:lstStyle/>
        <a:p>
          <a:endParaRPr lang="ru-RU"/>
        </a:p>
      </dgm:t>
    </dgm:pt>
    <dgm:pt modelId="{C00D0C4E-78EA-493F-928E-160B71828A49}" type="sibTrans" cxnId="{858739C6-94B3-46FD-A1D5-82CCBF7891B9}">
      <dgm:prSet/>
      <dgm:spPr/>
      <dgm:t>
        <a:bodyPr/>
        <a:lstStyle/>
        <a:p>
          <a:endParaRPr lang="ru-RU"/>
        </a:p>
      </dgm:t>
    </dgm:pt>
    <dgm:pt modelId="{2C4F7EB1-8B20-477D-8FB3-E766577328A4}">
      <dgm:prSet phldrT="[Текст]"/>
      <dgm:spPr>
        <a:solidFill>
          <a:srgbClr val="FFC000"/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Развивают навыки фантастического преобразования объектов;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06B9A6DB-8F6C-4395-A57B-FC9F1B0E85D3}" type="parTrans" cxnId="{6545BC6B-7CC4-4851-A8F2-A6EA0120DD40}">
      <dgm:prSet/>
      <dgm:spPr/>
      <dgm:t>
        <a:bodyPr/>
        <a:lstStyle/>
        <a:p>
          <a:endParaRPr lang="ru-RU"/>
        </a:p>
      </dgm:t>
    </dgm:pt>
    <dgm:pt modelId="{E2ABC92A-242D-4381-8ACE-0531D1302262}" type="sibTrans" cxnId="{6545BC6B-7CC4-4851-A8F2-A6EA0120DD40}">
      <dgm:prSet/>
      <dgm:spPr/>
      <dgm:t>
        <a:bodyPr/>
        <a:lstStyle/>
        <a:p>
          <a:endParaRPr lang="ru-RU"/>
        </a:p>
      </dgm:t>
    </dgm:pt>
    <dgm:pt modelId="{D8F6E719-EDB7-4A13-AAF9-022FE6009B2A}">
      <dgm:prSet phldrT="[Текст]"/>
      <dgm:spPr>
        <a:solidFill>
          <a:schemeClr val="accent2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Формируют способность увидеть суть проблемы</a:t>
          </a:r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.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4D13B191-593B-48BC-AFED-83C0CA3C8795}" type="parTrans" cxnId="{3DD182EB-65E5-48F1-8C0B-EBCB571D9BAE}">
      <dgm:prSet/>
      <dgm:spPr/>
      <dgm:t>
        <a:bodyPr/>
        <a:lstStyle/>
        <a:p>
          <a:endParaRPr lang="ru-RU"/>
        </a:p>
      </dgm:t>
    </dgm:pt>
    <dgm:pt modelId="{24D91492-5622-4483-BEEF-F54DF49A34B4}" type="sibTrans" cxnId="{3DD182EB-65E5-48F1-8C0B-EBCB571D9BAE}">
      <dgm:prSet/>
      <dgm:spPr/>
      <dgm:t>
        <a:bodyPr/>
        <a:lstStyle/>
        <a:p>
          <a:endParaRPr lang="ru-RU"/>
        </a:p>
      </dgm:t>
    </dgm:pt>
    <dgm:pt modelId="{664A73C4-00A2-45D6-BED0-AEE8A0C57CCD}" type="pres">
      <dgm:prSet presAssocID="{A90CE3FC-1658-4C11-99FD-1F0D628B91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D5024E-9A72-4250-A46F-6FD995CC2289}" type="pres">
      <dgm:prSet presAssocID="{D8F6E719-EDB7-4A13-AAF9-022FE6009B2A}" presName="boxAndChildren" presStyleCnt="0"/>
      <dgm:spPr/>
    </dgm:pt>
    <dgm:pt modelId="{DA7DD226-E018-4DEB-A352-3F73924CDFFB}" type="pres">
      <dgm:prSet presAssocID="{D8F6E719-EDB7-4A13-AAF9-022FE6009B2A}" presName="parentTextBox" presStyleLbl="node1" presStyleIdx="0" presStyleCnt="4"/>
      <dgm:spPr/>
      <dgm:t>
        <a:bodyPr/>
        <a:lstStyle/>
        <a:p>
          <a:endParaRPr lang="ru-RU"/>
        </a:p>
      </dgm:t>
    </dgm:pt>
    <dgm:pt modelId="{D69691FF-6D14-460E-8BD9-EF6C0DBAAA51}" type="pres">
      <dgm:prSet presAssocID="{E2ABC92A-242D-4381-8ACE-0531D1302262}" presName="sp" presStyleCnt="0"/>
      <dgm:spPr/>
    </dgm:pt>
    <dgm:pt modelId="{E2286805-E2D9-4A37-92DD-EAE40AD8D492}" type="pres">
      <dgm:prSet presAssocID="{2C4F7EB1-8B20-477D-8FB3-E766577328A4}" presName="arrowAndChildren" presStyleCnt="0"/>
      <dgm:spPr/>
    </dgm:pt>
    <dgm:pt modelId="{34CF101F-47B2-4789-92A5-60E2596B94E0}" type="pres">
      <dgm:prSet presAssocID="{2C4F7EB1-8B20-477D-8FB3-E766577328A4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274D21AE-BE4F-44DC-B8EB-E8342FA8934C}" type="pres">
      <dgm:prSet presAssocID="{C00D0C4E-78EA-493F-928E-160B71828A49}" presName="sp" presStyleCnt="0"/>
      <dgm:spPr/>
    </dgm:pt>
    <dgm:pt modelId="{4553C525-5D7A-44B9-B90D-FB4B131207B9}" type="pres">
      <dgm:prSet presAssocID="{BADB5C63-5B82-401C-88BE-6B952066055C}" presName="arrowAndChildren" presStyleCnt="0"/>
      <dgm:spPr/>
    </dgm:pt>
    <dgm:pt modelId="{0C8861EA-C748-498E-95AE-E52D25AAA315}" type="pres">
      <dgm:prSet presAssocID="{BADB5C63-5B82-401C-88BE-6B952066055C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7139F06A-EE31-411D-8D19-FE840347B064}" type="pres">
      <dgm:prSet presAssocID="{12514BD1-EEE5-4E15-BF32-91FBAF57B37D}" presName="sp" presStyleCnt="0"/>
      <dgm:spPr/>
    </dgm:pt>
    <dgm:pt modelId="{6758154B-C4FC-473B-BD73-5DDD82BAD097}" type="pres">
      <dgm:prSet presAssocID="{A38E6A40-719E-4EF9-9D49-2C7A6F36AC8F}" presName="arrowAndChildren" presStyleCnt="0"/>
      <dgm:spPr/>
    </dgm:pt>
    <dgm:pt modelId="{6C1082B2-9998-4B28-8DFF-32D88F7A6A42}" type="pres">
      <dgm:prSet presAssocID="{A38E6A40-719E-4EF9-9D49-2C7A6F36AC8F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858739C6-94B3-46FD-A1D5-82CCBF7891B9}" srcId="{A90CE3FC-1658-4C11-99FD-1F0D628B916D}" destId="{BADB5C63-5B82-401C-88BE-6B952066055C}" srcOrd="1" destOrd="0" parTransId="{6180492A-6B46-4313-92F8-832C9916B90F}" sibTransId="{C00D0C4E-78EA-493F-928E-160B71828A49}"/>
    <dgm:cxn modelId="{E047EFC2-6D7F-41FC-B00E-3824720F1B6E}" type="presOf" srcId="{A38E6A40-719E-4EF9-9D49-2C7A6F36AC8F}" destId="{6C1082B2-9998-4B28-8DFF-32D88F7A6A42}" srcOrd="0" destOrd="0" presId="urn:microsoft.com/office/officeart/2005/8/layout/process4"/>
    <dgm:cxn modelId="{1C25E549-9FB5-4CCF-A6A3-453FA638531C}" type="presOf" srcId="{D8F6E719-EDB7-4A13-AAF9-022FE6009B2A}" destId="{DA7DD226-E018-4DEB-A352-3F73924CDFFB}" srcOrd="0" destOrd="0" presId="urn:microsoft.com/office/officeart/2005/8/layout/process4"/>
    <dgm:cxn modelId="{19F0E5A7-7409-48C7-B41C-7F14346ACE45}" type="presOf" srcId="{A90CE3FC-1658-4C11-99FD-1F0D628B916D}" destId="{664A73C4-00A2-45D6-BED0-AEE8A0C57CCD}" srcOrd="0" destOrd="0" presId="urn:microsoft.com/office/officeart/2005/8/layout/process4"/>
    <dgm:cxn modelId="{C97F220A-A9E9-4CC7-A0A4-23AB5EE3F8D5}" type="presOf" srcId="{2C4F7EB1-8B20-477D-8FB3-E766577328A4}" destId="{34CF101F-47B2-4789-92A5-60E2596B94E0}" srcOrd="0" destOrd="0" presId="urn:microsoft.com/office/officeart/2005/8/layout/process4"/>
    <dgm:cxn modelId="{3DD182EB-65E5-48F1-8C0B-EBCB571D9BAE}" srcId="{A90CE3FC-1658-4C11-99FD-1F0D628B916D}" destId="{D8F6E719-EDB7-4A13-AAF9-022FE6009B2A}" srcOrd="3" destOrd="0" parTransId="{4D13B191-593B-48BC-AFED-83C0CA3C8795}" sibTransId="{24D91492-5622-4483-BEEF-F54DF49A34B4}"/>
    <dgm:cxn modelId="{BCAB9E4E-5877-42EA-8040-BD9C1EC74DB1}" type="presOf" srcId="{BADB5C63-5B82-401C-88BE-6B952066055C}" destId="{0C8861EA-C748-498E-95AE-E52D25AAA315}" srcOrd="0" destOrd="0" presId="urn:microsoft.com/office/officeart/2005/8/layout/process4"/>
    <dgm:cxn modelId="{6545BC6B-7CC4-4851-A8F2-A6EA0120DD40}" srcId="{A90CE3FC-1658-4C11-99FD-1F0D628B916D}" destId="{2C4F7EB1-8B20-477D-8FB3-E766577328A4}" srcOrd="2" destOrd="0" parTransId="{06B9A6DB-8F6C-4395-A57B-FC9F1B0E85D3}" sibTransId="{E2ABC92A-242D-4381-8ACE-0531D1302262}"/>
    <dgm:cxn modelId="{2BEE06A9-0496-4584-906B-EA634A0E76BF}" srcId="{A90CE3FC-1658-4C11-99FD-1F0D628B916D}" destId="{A38E6A40-719E-4EF9-9D49-2C7A6F36AC8F}" srcOrd="0" destOrd="0" parTransId="{5B018483-8085-46B4-9A0B-0FE279FD1DCC}" sibTransId="{12514BD1-EEE5-4E15-BF32-91FBAF57B37D}"/>
    <dgm:cxn modelId="{44A2A2E4-FEC7-45C4-BC8D-140D864C729B}" type="presParOf" srcId="{664A73C4-00A2-45D6-BED0-AEE8A0C57CCD}" destId="{FAD5024E-9A72-4250-A46F-6FD995CC2289}" srcOrd="0" destOrd="0" presId="urn:microsoft.com/office/officeart/2005/8/layout/process4"/>
    <dgm:cxn modelId="{5134DEAB-FD3B-4633-9D17-06B9C9ABEB8D}" type="presParOf" srcId="{FAD5024E-9A72-4250-A46F-6FD995CC2289}" destId="{DA7DD226-E018-4DEB-A352-3F73924CDFFB}" srcOrd="0" destOrd="0" presId="urn:microsoft.com/office/officeart/2005/8/layout/process4"/>
    <dgm:cxn modelId="{2E6F0681-3A3B-4DFD-BE54-AD0A462535C7}" type="presParOf" srcId="{664A73C4-00A2-45D6-BED0-AEE8A0C57CCD}" destId="{D69691FF-6D14-460E-8BD9-EF6C0DBAAA51}" srcOrd="1" destOrd="0" presId="urn:microsoft.com/office/officeart/2005/8/layout/process4"/>
    <dgm:cxn modelId="{00E3BE8B-C516-4B23-A826-D0AA1273FAC9}" type="presParOf" srcId="{664A73C4-00A2-45D6-BED0-AEE8A0C57CCD}" destId="{E2286805-E2D9-4A37-92DD-EAE40AD8D492}" srcOrd="2" destOrd="0" presId="urn:microsoft.com/office/officeart/2005/8/layout/process4"/>
    <dgm:cxn modelId="{F176F5D6-8814-4C67-9688-ABA209FAD6AE}" type="presParOf" srcId="{E2286805-E2D9-4A37-92DD-EAE40AD8D492}" destId="{34CF101F-47B2-4789-92A5-60E2596B94E0}" srcOrd="0" destOrd="0" presId="urn:microsoft.com/office/officeart/2005/8/layout/process4"/>
    <dgm:cxn modelId="{0DAF9BC2-C630-49F1-AE25-58BB4733B823}" type="presParOf" srcId="{664A73C4-00A2-45D6-BED0-AEE8A0C57CCD}" destId="{274D21AE-BE4F-44DC-B8EB-E8342FA8934C}" srcOrd="3" destOrd="0" presId="urn:microsoft.com/office/officeart/2005/8/layout/process4"/>
    <dgm:cxn modelId="{0451974A-B88C-41B3-B357-0A4D8462E3E3}" type="presParOf" srcId="{664A73C4-00A2-45D6-BED0-AEE8A0C57CCD}" destId="{4553C525-5D7A-44B9-B90D-FB4B131207B9}" srcOrd="4" destOrd="0" presId="urn:microsoft.com/office/officeart/2005/8/layout/process4"/>
    <dgm:cxn modelId="{44202C62-7697-4919-B45E-1988D0FAEA00}" type="presParOf" srcId="{4553C525-5D7A-44B9-B90D-FB4B131207B9}" destId="{0C8861EA-C748-498E-95AE-E52D25AAA315}" srcOrd="0" destOrd="0" presId="urn:microsoft.com/office/officeart/2005/8/layout/process4"/>
    <dgm:cxn modelId="{A5056355-E3E7-4063-BCF8-8F5C2AFB73E5}" type="presParOf" srcId="{664A73C4-00A2-45D6-BED0-AEE8A0C57CCD}" destId="{7139F06A-EE31-411D-8D19-FE840347B064}" srcOrd="5" destOrd="0" presId="urn:microsoft.com/office/officeart/2005/8/layout/process4"/>
    <dgm:cxn modelId="{06DB500E-4FCE-4772-B1B9-38CEFEBA46DA}" type="presParOf" srcId="{664A73C4-00A2-45D6-BED0-AEE8A0C57CCD}" destId="{6758154B-C4FC-473B-BD73-5DDD82BAD097}" srcOrd="6" destOrd="0" presId="urn:microsoft.com/office/officeart/2005/8/layout/process4"/>
    <dgm:cxn modelId="{DF9F4915-0305-41AA-B39C-D65EB8373AFF}" type="presParOf" srcId="{6758154B-C4FC-473B-BD73-5DDD82BAD097}" destId="{6C1082B2-9998-4B28-8DFF-32D88F7A6A42}" srcOrd="0" destOrd="0" presId="urn:microsoft.com/office/officeart/2005/8/layout/process4"/>
  </dgm:cxnLst>
  <dgm:bg>
    <a:noFill/>
  </dgm:bg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2DE92F-0AC0-4B6B-94E1-9D0D0D7A4AE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215AD6-F627-40FA-BE6B-E6387F064AC7}">
      <dgm:prSet custT="1"/>
      <dgm:spPr>
        <a:ln w="38100">
          <a:solidFill>
            <a:srgbClr val="C00000"/>
          </a:solidFill>
        </a:ln>
      </dgm:spPr>
      <dgm:t>
        <a:bodyPr/>
        <a:lstStyle/>
        <a:p>
          <a:pPr rtl="0"/>
          <a:r>
            <a:rPr lang="ru-RU" sz="3200" b="1" cap="none" spc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rPr>
            <a:t>Описание метода</a:t>
          </a:r>
          <a:endParaRPr lang="ru-RU" sz="3200" b="1" cap="none" spc="0" baseline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 Black" pitchFamily="34" charset="0"/>
          </a:endParaRPr>
        </a:p>
      </dgm:t>
    </dgm:pt>
    <dgm:pt modelId="{B8CB3EE8-8DD1-406D-8A0F-138111BDECC3}" type="parTrans" cxnId="{6540C33A-8353-4D30-8B9D-1D08CAFA4220}">
      <dgm:prSet/>
      <dgm:spPr/>
      <dgm:t>
        <a:bodyPr/>
        <a:lstStyle/>
        <a:p>
          <a:endParaRPr lang="ru-RU"/>
        </a:p>
      </dgm:t>
    </dgm:pt>
    <dgm:pt modelId="{41A68828-B79B-4CAF-84E2-6697D3FABD28}" type="sibTrans" cxnId="{6540C33A-8353-4D30-8B9D-1D08CAFA4220}">
      <dgm:prSet/>
      <dgm:spPr/>
      <dgm:t>
        <a:bodyPr/>
        <a:lstStyle/>
        <a:p>
          <a:endParaRPr lang="ru-RU"/>
        </a:p>
      </dgm:t>
    </dgm:pt>
    <dgm:pt modelId="{F5C93250-6322-4385-9D21-DDDD7FE7DC22}" type="pres">
      <dgm:prSet presAssocID="{AB2DE92F-0AC0-4B6B-94E1-9D0D0D7A4A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744618-2D02-4031-B9D8-B4E942BFBFCC}" type="pres">
      <dgm:prSet presAssocID="{02215AD6-F627-40FA-BE6B-E6387F064AC7}" presName="boxAndChildren" presStyleCnt="0"/>
      <dgm:spPr/>
    </dgm:pt>
    <dgm:pt modelId="{091AC4E1-C5FF-4E06-82E5-8B1CF0E144F7}" type="pres">
      <dgm:prSet presAssocID="{02215AD6-F627-40FA-BE6B-E6387F064AC7}" presName="parentTextBox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A902767E-F5EB-4F41-A7EE-18224C78360A}" type="presOf" srcId="{02215AD6-F627-40FA-BE6B-E6387F064AC7}" destId="{091AC4E1-C5FF-4E06-82E5-8B1CF0E144F7}" srcOrd="0" destOrd="0" presId="urn:microsoft.com/office/officeart/2005/8/layout/process4"/>
    <dgm:cxn modelId="{CB86369B-C9CA-4121-8A31-B9B9FD017DBC}" type="presOf" srcId="{AB2DE92F-0AC0-4B6B-94E1-9D0D0D7A4AEA}" destId="{F5C93250-6322-4385-9D21-DDDD7FE7DC22}" srcOrd="0" destOrd="0" presId="urn:microsoft.com/office/officeart/2005/8/layout/process4"/>
    <dgm:cxn modelId="{6540C33A-8353-4D30-8B9D-1D08CAFA4220}" srcId="{AB2DE92F-0AC0-4B6B-94E1-9D0D0D7A4AEA}" destId="{02215AD6-F627-40FA-BE6B-E6387F064AC7}" srcOrd="0" destOrd="0" parTransId="{B8CB3EE8-8DD1-406D-8A0F-138111BDECC3}" sibTransId="{41A68828-B79B-4CAF-84E2-6697D3FABD28}"/>
    <dgm:cxn modelId="{29A3E128-3B27-4FC4-B5CE-D69BAFD2A3E2}" type="presParOf" srcId="{F5C93250-6322-4385-9D21-DDDD7FE7DC22}" destId="{21744618-2D02-4031-B9D8-B4E942BFBFCC}" srcOrd="0" destOrd="0" presId="urn:microsoft.com/office/officeart/2005/8/layout/process4"/>
    <dgm:cxn modelId="{A6379DF8-749F-49BA-8FB6-0501D4FE1A38}" type="presParOf" srcId="{21744618-2D02-4031-B9D8-B4E942BFBFCC}" destId="{091AC4E1-C5FF-4E06-82E5-8B1CF0E144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B33091-270E-49CD-877F-DB3CB9FEDEDF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54BBEB-DC93-4155-B843-020B1626CD93}">
      <dgm:prSet phldrT="[Текст]" custT="1"/>
      <dgm:spPr/>
      <dgm:t>
        <a:bodyPr/>
        <a:lstStyle/>
        <a:p>
          <a:r>
            <a:rPr lang="ru-RU" sz="1200" dirty="0" smtClean="0"/>
            <a:t>«Найди реальное сочетание»</a:t>
          </a:r>
          <a:endParaRPr lang="ru-RU" sz="1200" dirty="0"/>
        </a:p>
      </dgm:t>
    </dgm:pt>
    <dgm:pt modelId="{9729CF5A-43CE-4720-A87F-5BA790C8B886}" type="parTrans" cxnId="{2B2063E1-7717-4BCF-8C0D-8250BDE6E541}">
      <dgm:prSet/>
      <dgm:spPr/>
      <dgm:t>
        <a:bodyPr/>
        <a:lstStyle/>
        <a:p>
          <a:endParaRPr lang="ru-RU"/>
        </a:p>
      </dgm:t>
    </dgm:pt>
    <dgm:pt modelId="{FBF73263-82AC-4F70-9967-4FC304192326}" type="sibTrans" cxnId="{2B2063E1-7717-4BCF-8C0D-8250BDE6E541}">
      <dgm:prSet/>
      <dgm:spPr/>
      <dgm:t>
        <a:bodyPr/>
        <a:lstStyle/>
        <a:p>
          <a:endParaRPr lang="ru-RU"/>
        </a:p>
      </dgm:t>
    </dgm:pt>
    <dgm:pt modelId="{BAD79CE6-D7AE-416A-88F6-E47D123AF7C6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Под стрелкой объединяют картинки, формирующие реальную картину мира. Составляют предложения, объединяющие в себе эти объекты. Делают выводы.</a:t>
          </a:r>
          <a:endParaRPr lang="ru-RU" dirty="0"/>
        </a:p>
      </dgm:t>
    </dgm:pt>
    <dgm:pt modelId="{368153EA-D83E-4550-B905-444062F2EAAE}" type="parTrans" cxnId="{9AC5C2DB-B72A-46AD-9D48-720A27E13CDC}">
      <dgm:prSet/>
      <dgm:spPr/>
      <dgm:t>
        <a:bodyPr/>
        <a:lstStyle/>
        <a:p>
          <a:endParaRPr lang="ru-RU"/>
        </a:p>
      </dgm:t>
    </dgm:pt>
    <dgm:pt modelId="{44668498-C477-446A-BA9C-4CDE508D6479}" type="sibTrans" cxnId="{9AC5C2DB-B72A-46AD-9D48-720A27E13CDC}">
      <dgm:prSet/>
      <dgm:spPr/>
      <dgm:t>
        <a:bodyPr/>
        <a:lstStyle/>
        <a:p>
          <a:endParaRPr lang="ru-RU"/>
        </a:p>
      </dgm:t>
    </dgm:pt>
    <dgm:pt modelId="{F64B6099-B393-4B60-88BA-8379AC9C5D72}">
      <dgm:prSet phldrT="[Текст]" custT="1"/>
      <dgm:spPr/>
      <dgm:t>
        <a:bodyPr/>
        <a:lstStyle/>
        <a:p>
          <a:r>
            <a:rPr lang="ru-RU" sz="700" dirty="0" smtClean="0"/>
            <a:t>«</a:t>
          </a:r>
          <a:r>
            <a:rPr lang="ru-RU" sz="1200" dirty="0" smtClean="0"/>
            <a:t>Объясни необычное сочетание</a:t>
          </a:r>
          <a:r>
            <a:rPr lang="ru-RU" sz="700" dirty="0" smtClean="0"/>
            <a:t>»</a:t>
          </a:r>
          <a:endParaRPr lang="ru-RU" sz="700" dirty="0"/>
        </a:p>
      </dgm:t>
    </dgm:pt>
    <dgm:pt modelId="{7EDBFB06-28FD-4FFD-BF93-90BC60F4F99B}" type="parTrans" cxnId="{06AE4AEF-CC71-4BAE-89FE-EB108592106B}">
      <dgm:prSet/>
      <dgm:spPr/>
      <dgm:t>
        <a:bodyPr/>
        <a:lstStyle/>
        <a:p>
          <a:endParaRPr lang="ru-RU"/>
        </a:p>
      </dgm:t>
    </dgm:pt>
    <dgm:pt modelId="{7DC3EF88-50A9-4639-A22F-2A5A0F0F5D4B}" type="sibTrans" cxnId="{06AE4AEF-CC71-4BAE-89FE-EB108592106B}">
      <dgm:prSet/>
      <dgm:spPr/>
      <dgm:t>
        <a:bodyPr/>
        <a:lstStyle/>
        <a:p>
          <a:endParaRPr lang="ru-RU"/>
        </a:p>
      </dgm:t>
    </dgm:pt>
    <dgm:pt modelId="{0B0432AC-0FB4-476A-8278-10783EA0DC0E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При раскручивании кругов рассматривают случайное соединение объектов и как можно достовернее объясняют необычность их взаимодействия.</a:t>
          </a:r>
          <a:endParaRPr lang="ru-RU" dirty="0"/>
        </a:p>
      </dgm:t>
    </dgm:pt>
    <dgm:pt modelId="{835DF1AB-815E-4414-8A98-61771B34C4FA}" type="parTrans" cxnId="{348B1A6D-14F6-4FE0-B031-46CFB9E32CE8}">
      <dgm:prSet/>
      <dgm:spPr/>
      <dgm:t>
        <a:bodyPr/>
        <a:lstStyle/>
        <a:p>
          <a:endParaRPr lang="ru-RU"/>
        </a:p>
      </dgm:t>
    </dgm:pt>
    <dgm:pt modelId="{E9FEB434-6AF6-4DEA-8183-14C8EBEFCC8D}" type="sibTrans" cxnId="{348B1A6D-14F6-4FE0-B031-46CFB9E32CE8}">
      <dgm:prSet/>
      <dgm:spPr/>
      <dgm:t>
        <a:bodyPr/>
        <a:lstStyle/>
        <a:p>
          <a:endParaRPr lang="ru-RU"/>
        </a:p>
      </dgm:t>
    </dgm:pt>
    <dgm:pt modelId="{27E7158A-15F2-41BF-8634-64EF0BEA7735}">
      <dgm:prSet phldrT="[Текст]" custT="1"/>
      <dgm:spPr/>
      <dgm:t>
        <a:bodyPr/>
        <a:lstStyle/>
        <a:p>
          <a:r>
            <a:rPr lang="ru-RU" sz="1200" dirty="0" smtClean="0"/>
            <a:t>«Придумай фантастическую историю или сказку</a:t>
          </a:r>
          <a:r>
            <a:rPr lang="ru-RU" sz="700" dirty="0" smtClean="0"/>
            <a:t>»</a:t>
          </a:r>
          <a:endParaRPr lang="ru-RU" sz="700" dirty="0"/>
        </a:p>
      </dgm:t>
    </dgm:pt>
    <dgm:pt modelId="{A5249DC2-3FAC-4947-AD0C-FD7BA7D9A3A4}" type="parTrans" cxnId="{4A79507A-E74F-4BA5-AB5C-BE67427EC5CC}">
      <dgm:prSet/>
      <dgm:spPr/>
      <dgm:t>
        <a:bodyPr/>
        <a:lstStyle/>
        <a:p>
          <a:endParaRPr lang="ru-RU"/>
        </a:p>
      </dgm:t>
    </dgm:pt>
    <dgm:pt modelId="{EBEF4CBC-D802-4588-BFD8-FE1EF03A7690}" type="sibTrans" cxnId="{4A79507A-E74F-4BA5-AB5C-BE67427EC5CC}">
      <dgm:prSet/>
      <dgm:spPr/>
      <dgm:t>
        <a:bodyPr/>
        <a:lstStyle/>
        <a:p>
          <a:endParaRPr lang="ru-RU"/>
        </a:p>
      </dgm:t>
    </dgm:pt>
    <dgm:pt modelId="{12BF66A5-CB71-4CA2-8856-21FDC905C34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Объединение случайных объектов служит основой для фантазирования. Предлагается сочинить фантастический рассказ или сказку.</a:t>
          </a:r>
          <a:endParaRPr lang="ru-RU" dirty="0"/>
        </a:p>
      </dgm:t>
    </dgm:pt>
    <dgm:pt modelId="{64EEFC46-5C95-4851-9B69-ED210834EB26}" type="parTrans" cxnId="{0CC04922-9D9E-42C4-B854-F78B3E4DCA86}">
      <dgm:prSet/>
      <dgm:spPr/>
      <dgm:t>
        <a:bodyPr/>
        <a:lstStyle/>
        <a:p>
          <a:endParaRPr lang="ru-RU"/>
        </a:p>
      </dgm:t>
    </dgm:pt>
    <dgm:pt modelId="{17C4DA0D-6B4C-4C92-B2EA-8C9A76091EBC}" type="sibTrans" cxnId="{0CC04922-9D9E-42C4-B854-F78B3E4DCA86}">
      <dgm:prSet/>
      <dgm:spPr/>
      <dgm:t>
        <a:bodyPr/>
        <a:lstStyle/>
        <a:p>
          <a:endParaRPr lang="ru-RU"/>
        </a:p>
      </dgm:t>
    </dgm:pt>
    <dgm:pt modelId="{4A88B032-C00F-4C1C-A88A-109C8C1EE46E}">
      <dgm:prSet phldrT="[Текст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В фантастических сказках с героями происходят разные истории. Необходимо учить ребёнка формулировать проблемы, выдвигать идеи по их решению.</a:t>
          </a:r>
          <a:endParaRPr lang="ru-RU" dirty="0"/>
        </a:p>
      </dgm:t>
    </dgm:pt>
    <dgm:pt modelId="{3CD1CC09-1891-4BC6-B124-3927AAF05583}" type="parTrans" cxnId="{D20B14FE-888A-415F-9668-24CE00B0B863}">
      <dgm:prSet/>
      <dgm:spPr/>
      <dgm:t>
        <a:bodyPr/>
        <a:lstStyle/>
        <a:p>
          <a:endParaRPr lang="ru-RU"/>
        </a:p>
      </dgm:t>
    </dgm:pt>
    <dgm:pt modelId="{F8FE469D-2BBE-4FF2-AD6A-679B94F1CB2C}" type="sibTrans" cxnId="{D20B14FE-888A-415F-9668-24CE00B0B863}">
      <dgm:prSet/>
      <dgm:spPr/>
      <dgm:t>
        <a:bodyPr/>
        <a:lstStyle/>
        <a:p>
          <a:endParaRPr lang="ru-RU"/>
        </a:p>
      </dgm:t>
    </dgm:pt>
    <dgm:pt modelId="{2BDA6A74-0E51-400E-AF13-38F35E8451AB}">
      <dgm:prSet phldrT="[Текст]"/>
      <dgm:spPr/>
      <dgm:t>
        <a:bodyPr/>
        <a:lstStyle/>
        <a:p>
          <a:r>
            <a:rPr lang="ru-RU" dirty="0" smtClean="0"/>
            <a:t>«Реши проблему»</a:t>
          </a:r>
          <a:endParaRPr lang="ru-RU" dirty="0"/>
        </a:p>
      </dgm:t>
    </dgm:pt>
    <dgm:pt modelId="{AC921FA2-9000-4DF8-838C-34535ECF14C9}" type="parTrans" cxnId="{8C4A5C43-EA54-49F6-A5CE-57809627AD79}">
      <dgm:prSet/>
      <dgm:spPr/>
      <dgm:t>
        <a:bodyPr/>
        <a:lstStyle/>
        <a:p>
          <a:endParaRPr lang="ru-RU"/>
        </a:p>
      </dgm:t>
    </dgm:pt>
    <dgm:pt modelId="{744325C0-AF94-4623-AE0E-A33AA42AE285}" type="sibTrans" cxnId="{8C4A5C43-EA54-49F6-A5CE-57809627AD79}">
      <dgm:prSet/>
      <dgm:spPr/>
      <dgm:t>
        <a:bodyPr/>
        <a:lstStyle/>
        <a:p>
          <a:endParaRPr lang="ru-RU"/>
        </a:p>
      </dgm:t>
    </dgm:pt>
    <dgm:pt modelId="{D2EB298A-4669-4215-B45B-EB8BAA4691B6}" type="pres">
      <dgm:prSet presAssocID="{C1B33091-270E-49CD-877F-DB3CB9FEDE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0A1F58-B87D-46AE-9F17-4FE9CA314FD9}" type="pres">
      <dgm:prSet presAssocID="{1554BBEB-DC93-4155-B843-020B1626CD93}" presName="composite" presStyleCnt="0"/>
      <dgm:spPr/>
    </dgm:pt>
    <dgm:pt modelId="{0BD70592-6527-44F2-B856-527B5675E70C}" type="pres">
      <dgm:prSet presAssocID="{1554BBEB-DC93-4155-B843-020B1626CD9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CB1F8-9389-4003-B090-64570BAB02D4}" type="pres">
      <dgm:prSet presAssocID="{1554BBEB-DC93-4155-B843-020B1626CD9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1EFD2-2D01-4421-83F4-CDA5AF5C9869}" type="pres">
      <dgm:prSet presAssocID="{FBF73263-82AC-4F70-9967-4FC304192326}" presName="sp" presStyleCnt="0"/>
      <dgm:spPr/>
    </dgm:pt>
    <dgm:pt modelId="{2A05192A-A28E-4B5A-89F1-C0CC02FA4AB2}" type="pres">
      <dgm:prSet presAssocID="{F64B6099-B393-4B60-88BA-8379AC9C5D72}" presName="composite" presStyleCnt="0"/>
      <dgm:spPr/>
    </dgm:pt>
    <dgm:pt modelId="{75FD3827-E6DB-41DB-BD09-B0EB10F99E2A}" type="pres">
      <dgm:prSet presAssocID="{F64B6099-B393-4B60-88BA-8379AC9C5D7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7A507-406B-475D-9007-C09EF2D416C4}" type="pres">
      <dgm:prSet presAssocID="{F64B6099-B393-4B60-88BA-8379AC9C5D7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0562D-1433-4EED-9DF7-4C0E71CEA07F}" type="pres">
      <dgm:prSet presAssocID="{7DC3EF88-50A9-4639-A22F-2A5A0F0F5D4B}" presName="sp" presStyleCnt="0"/>
      <dgm:spPr/>
    </dgm:pt>
    <dgm:pt modelId="{63A62C06-7372-41C3-AD2F-54AF3AE88315}" type="pres">
      <dgm:prSet presAssocID="{27E7158A-15F2-41BF-8634-64EF0BEA7735}" presName="composite" presStyleCnt="0"/>
      <dgm:spPr/>
    </dgm:pt>
    <dgm:pt modelId="{774ABDCA-B5A1-455E-9EC8-629DA0924C68}" type="pres">
      <dgm:prSet presAssocID="{27E7158A-15F2-41BF-8634-64EF0BEA773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E200D-6924-499E-812D-02E00B8FA785}" type="pres">
      <dgm:prSet presAssocID="{27E7158A-15F2-41BF-8634-64EF0BEA773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D8601-E4F5-48DF-B2D1-6FDA088F0840}" type="pres">
      <dgm:prSet presAssocID="{EBEF4CBC-D802-4588-BFD8-FE1EF03A7690}" presName="sp" presStyleCnt="0"/>
      <dgm:spPr/>
    </dgm:pt>
    <dgm:pt modelId="{B400F88F-A0B2-4B05-BB91-1938805D4422}" type="pres">
      <dgm:prSet presAssocID="{2BDA6A74-0E51-400E-AF13-38F35E8451AB}" presName="composite" presStyleCnt="0"/>
      <dgm:spPr/>
    </dgm:pt>
    <dgm:pt modelId="{3EE24B02-0492-4D7B-81C0-4D611557B5B8}" type="pres">
      <dgm:prSet presAssocID="{2BDA6A74-0E51-400E-AF13-38F35E8451A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D85FE-65E1-4857-8929-558BF64CF271}" type="pres">
      <dgm:prSet presAssocID="{2BDA6A74-0E51-400E-AF13-38F35E8451A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4A5C43-EA54-49F6-A5CE-57809627AD79}" srcId="{C1B33091-270E-49CD-877F-DB3CB9FEDEDF}" destId="{2BDA6A74-0E51-400E-AF13-38F35E8451AB}" srcOrd="3" destOrd="0" parTransId="{AC921FA2-9000-4DF8-838C-34535ECF14C9}" sibTransId="{744325C0-AF94-4623-AE0E-A33AA42AE285}"/>
    <dgm:cxn modelId="{9AC5C2DB-B72A-46AD-9D48-720A27E13CDC}" srcId="{1554BBEB-DC93-4155-B843-020B1626CD93}" destId="{BAD79CE6-D7AE-416A-88F6-E47D123AF7C6}" srcOrd="0" destOrd="0" parTransId="{368153EA-D83E-4550-B905-444062F2EAAE}" sibTransId="{44668498-C477-446A-BA9C-4CDE508D6479}"/>
    <dgm:cxn modelId="{348B1A6D-14F6-4FE0-B031-46CFB9E32CE8}" srcId="{F64B6099-B393-4B60-88BA-8379AC9C5D72}" destId="{0B0432AC-0FB4-476A-8278-10783EA0DC0E}" srcOrd="0" destOrd="0" parTransId="{835DF1AB-815E-4414-8A98-61771B34C4FA}" sibTransId="{E9FEB434-6AF6-4DEA-8183-14C8EBEFCC8D}"/>
    <dgm:cxn modelId="{DC85376E-BA5C-447B-98A0-07FBD0F6BE56}" type="presOf" srcId="{0B0432AC-0FB4-476A-8278-10783EA0DC0E}" destId="{EB67A507-406B-475D-9007-C09EF2D416C4}" srcOrd="0" destOrd="0" presId="urn:microsoft.com/office/officeart/2005/8/layout/chevron2"/>
    <dgm:cxn modelId="{2AFEB894-22B1-4E89-885E-D8AB935A06E0}" type="presOf" srcId="{F64B6099-B393-4B60-88BA-8379AC9C5D72}" destId="{75FD3827-E6DB-41DB-BD09-B0EB10F99E2A}" srcOrd="0" destOrd="0" presId="urn:microsoft.com/office/officeart/2005/8/layout/chevron2"/>
    <dgm:cxn modelId="{64865454-4752-4E7E-975F-E49A7BFE36C0}" type="presOf" srcId="{4A88B032-C00F-4C1C-A88A-109C8C1EE46E}" destId="{342D85FE-65E1-4857-8929-558BF64CF271}" srcOrd="0" destOrd="0" presId="urn:microsoft.com/office/officeart/2005/8/layout/chevron2"/>
    <dgm:cxn modelId="{2B2063E1-7717-4BCF-8C0D-8250BDE6E541}" srcId="{C1B33091-270E-49CD-877F-DB3CB9FEDEDF}" destId="{1554BBEB-DC93-4155-B843-020B1626CD93}" srcOrd="0" destOrd="0" parTransId="{9729CF5A-43CE-4720-A87F-5BA790C8B886}" sibTransId="{FBF73263-82AC-4F70-9967-4FC304192326}"/>
    <dgm:cxn modelId="{4A79507A-E74F-4BA5-AB5C-BE67427EC5CC}" srcId="{C1B33091-270E-49CD-877F-DB3CB9FEDEDF}" destId="{27E7158A-15F2-41BF-8634-64EF0BEA7735}" srcOrd="2" destOrd="0" parTransId="{A5249DC2-3FAC-4947-AD0C-FD7BA7D9A3A4}" sibTransId="{EBEF4CBC-D802-4588-BFD8-FE1EF03A7690}"/>
    <dgm:cxn modelId="{B2673E9B-04DC-459B-BA31-70E9D3185C8E}" type="presOf" srcId="{12BF66A5-CB71-4CA2-8856-21FDC905C343}" destId="{D07E200D-6924-499E-812D-02E00B8FA785}" srcOrd="0" destOrd="0" presId="urn:microsoft.com/office/officeart/2005/8/layout/chevron2"/>
    <dgm:cxn modelId="{06AE4AEF-CC71-4BAE-89FE-EB108592106B}" srcId="{C1B33091-270E-49CD-877F-DB3CB9FEDEDF}" destId="{F64B6099-B393-4B60-88BA-8379AC9C5D72}" srcOrd="1" destOrd="0" parTransId="{7EDBFB06-28FD-4FFD-BF93-90BC60F4F99B}" sibTransId="{7DC3EF88-50A9-4639-A22F-2A5A0F0F5D4B}"/>
    <dgm:cxn modelId="{0CC04922-9D9E-42C4-B854-F78B3E4DCA86}" srcId="{27E7158A-15F2-41BF-8634-64EF0BEA7735}" destId="{12BF66A5-CB71-4CA2-8856-21FDC905C343}" srcOrd="0" destOrd="0" parTransId="{64EEFC46-5C95-4851-9B69-ED210834EB26}" sibTransId="{17C4DA0D-6B4C-4C92-B2EA-8C9A76091EBC}"/>
    <dgm:cxn modelId="{956CF01C-253C-4FBB-A414-614C99331EEF}" type="presOf" srcId="{C1B33091-270E-49CD-877F-DB3CB9FEDEDF}" destId="{D2EB298A-4669-4215-B45B-EB8BAA4691B6}" srcOrd="0" destOrd="0" presId="urn:microsoft.com/office/officeart/2005/8/layout/chevron2"/>
    <dgm:cxn modelId="{037F6E03-DBAC-4596-82E2-835603A06B73}" type="presOf" srcId="{BAD79CE6-D7AE-416A-88F6-E47D123AF7C6}" destId="{4E5CB1F8-9389-4003-B090-64570BAB02D4}" srcOrd="0" destOrd="0" presId="urn:microsoft.com/office/officeart/2005/8/layout/chevron2"/>
    <dgm:cxn modelId="{E697A167-D67F-4C07-B778-E936004D2C42}" type="presOf" srcId="{1554BBEB-DC93-4155-B843-020B1626CD93}" destId="{0BD70592-6527-44F2-B856-527B5675E70C}" srcOrd="0" destOrd="0" presId="urn:microsoft.com/office/officeart/2005/8/layout/chevron2"/>
    <dgm:cxn modelId="{D20B14FE-888A-415F-9668-24CE00B0B863}" srcId="{2BDA6A74-0E51-400E-AF13-38F35E8451AB}" destId="{4A88B032-C00F-4C1C-A88A-109C8C1EE46E}" srcOrd="0" destOrd="0" parTransId="{3CD1CC09-1891-4BC6-B124-3927AAF05583}" sibTransId="{F8FE469D-2BBE-4FF2-AD6A-679B94F1CB2C}"/>
    <dgm:cxn modelId="{47D7B51A-EE42-495A-9EF2-8BDC2EC247A8}" type="presOf" srcId="{2BDA6A74-0E51-400E-AF13-38F35E8451AB}" destId="{3EE24B02-0492-4D7B-81C0-4D611557B5B8}" srcOrd="0" destOrd="0" presId="urn:microsoft.com/office/officeart/2005/8/layout/chevron2"/>
    <dgm:cxn modelId="{352E7BA7-42D4-4473-86F8-0118FB608831}" type="presOf" srcId="{27E7158A-15F2-41BF-8634-64EF0BEA7735}" destId="{774ABDCA-B5A1-455E-9EC8-629DA0924C68}" srcOrd="0" destOrd="0" presId="urn:microsoft.com/office/officeart/2005/8/layout/chevron2"/>
    <dgm:cxn modelId="{95B54B0F-B3AC-46A4-A8A8-3A978C0FE0F4}" type="presParOf" srcId="{D2EB298A-4669-4215-B45B-EB8BAA4691B6}" destId="{B50A1F58-B87D-46AE-9F17-4FE9CA314FD9}" srcOrd="0" destOrd="0" presId="urn:microsoft.com/office/officeart/2005/8/layout/chevron2"/>
    <dgm:cxn modelId="{29A58025-AFC7-441B-8DA1-5FBB618E03AE}" type="presParOf" srcId="{B50A1F58-B87D-46AE-9F17-4FE9CA314FD9}" destId="{0BD70592-6527-44F2-B856-527B5675E70C}" srcOrd="0" destOrd="0" presId="urn:microsoft.com/office/officeart/2005/8/layout/chevron2"/>
    <dgm:cxn modelId="{3E62594D-2EF0-4767-B3F3-37044A236B40}" type="presParOf" srcId="{B50A1F58-B87D-46AE-9F17-4FE9CA314FD9}" destId="{4E5CB1F8-9389-4003-B090-64570BAB02D4}" srcOrd="1" destOrd="0" presId="urn:microsoft.com/office/officeart/2005/8/layout/chevron2"/>
    <dgm:cxn modelId="{7A530BC0-27C1-407D-84B2-86E3755CEE8F}" type="presParOf" srcId="{D2EB298A-4669-4215-B45B-EB8BAA4691B6}" destId="{5631EFD2-2D01-4421-83F4-CDA5AF5C9869}" srcOrd="1" destOrd="0" presId="urn:microsoft.com/office/officeart/2005/8/layout/chevron2"/>
    <dgm:cxn modelId="{18668E54-AB1C-4EB2-B8F4-FD6F635226C1}" type="presParOf" srcId="{D2EB298A-4669-4215-B45B-EB8BAA4691B6}" destId="{2A05192A-A28E-4B5A-89F1-C0CC02FA4AB2}" srcOrd="2" destOrd="0" presId="urn:microsoft.com/office/officeart/2005/8/layout/chevron2"/>
    <dgm:cxn modelId="{5F8D4756-B5E2-40D5-8F4F-27E3EF23A5D9}" type="presParOf" srcId="{2A05192A-A28E-4B5A-89F1-C0CC02FA4AB2}" destId="{75FD3827-E6DB-41DB-BD09-B0EB10F99E2A}" srcOrd="0" destOrd="0" presId="urn:microsoft.com/office/officeart/2005/8/layout/chevron2"/>
    <dgm:cxn modelId="{84A5F1A0-29DA-4D33-9704-C0086C053764}" type="presParOf" srcId="{2A05192A-A28E-4B5A-89F1-C0CC02FA4AB2}" destId="{EB67A507-406B-475D-9007-C09EF2D416C4}" srcOrd="1" destOrd="0" presId="urn:microsoft.com/office/officeart/2005/8/layout/chevron2"/>
    <dgm:cxn modelId="{24537DF2-ADF4-4358-82CD-A7B3B6F3D421}" type="presParOf" srcId="{D2EB298A-4669-4215-B45B-EB8BAA4691B6}" destId="{6CD0562D-1433-4EED-9DF7-4C0E71CEA07F}" srcOrd="3" destOrd="0" presId="urn:microsoft.com/office/officeart/2005/8/layout/chevron2"/>
    <dgm:cxn modelId="{43CDD205-70D1-4C5C-A6F7-A1F00E4B57B2}" type="presParOf" srcId="{D2EB298A-4669-4215-B45B-EB8BAA4691B6}" destId="{63A62C06-7372-41C3-AD2F-54AF3AE88315}" srcOrd="4" destOrd="0" presId="urn:microsoft.com/office/officeart/2005/8/layout/chevron2"/>
    <dgm:cxn modelId="{4EAD6288-0010-4F6E-B1B9-F26476709919}" type="presParOf" srcId="{63A62C06-7372-41C3-AD2F-54AF3AE88315}" destId="{774ABDCA-B5A1-455E-9EC8-629DA0924C68}" srcOrd="0" destOrd="0" presId="urn:microsoft.com/office/officeart/2005/8/layout/chevron2"/>
    <dgm:cxn modelId="{D61ACD02-020E-480F-907E-8ED80144C218}" type="presParOf" srcId="{63A62C06-7372-41C3-AD2F-54AF3AE88315}" destId="{D07E200D-6924-499E-812D-02E00B8FA785}" srcOrd="1" destOrd="0" presId="urn:microsoft.com/office/officeart/2005/8/layout/chevron2"/>
    <dgm:cxn modelId="{1370B15D-06EA-41D6-9288-A951B50F46DF}" type="presParOf" srcId="{D2EB298A-4669-4215-B45B-EB8BAA4691B6}" destId="{882D8601-E4F5-48DF-B2D1-6FDA088F0840}" srcOrd="5" destOrd="0" presId="urn:microsoft.com/office/officeart/2005/8/layout/chevron2"/>
    <dgm:cxn modelId="{A6691D22-54B2-401B-887C-A7B8182917A7}" type="presParOf" srcId="{D2EB298A-4669-4215-B45B-EB8BAA4691B6}" destId="{B400F88F-A0B2-4B05-BB91-1938805D4422}" srcOrd="6" destOrd="0" presId="urn:microsoft.com/office/officeart/2005/8/layout/chevron2"/>
    <dgm:cxn modelId="{3E5024E9-9872-4D17-B146-19B62D49D465}" type="presParOf" srcId="{B400F88F-A0B2-4B05-BB91-1938805D4422}" destId="{3EE24B02-0492-4D7B-81C0-4D611557B5B8}" srcOrd="0" destOrd="0" presId="urn:microsoft.com/office/officeart/2005/8/layout/chevron2"/>
    <dgm:cxn modelId="{14C9D027-7168-4C6F-99DB-BC71F5793825}" type="presParOf" srcId="{B400F88F-A0B2-4B05-BB91-1938805D4422}" destId="{342D85FE-65E1-4857-8929-558BF64CF2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CF7DF0-8356-47DA-A82F-888D5627C414}">
      <dsp:nvSpPr>
        <dsp:cNvPr id="0" name=""/>
        <dsp:cNvSpPr/>
      </dsp:nvSpPr>
      <dsp:spPr>
        <a:xfrm>
          <a:off x="0" y="0"/>
          <a:ext cx="7467600" cy="4320480"/>
        </a:xfrm>
        <a:prstGeom prst="rect">
          <a:avLst/>
        </a:prstGeom>
        <a:solidFill>
          <a:srgbClr val="DFE254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0" kern="1200" baseline="0" dirty="0" smtClean="0">
              <a:solidFill>
                <a:srgbClr val="7030A0"/>
              </a:solidFill>
              <a:latin typeface="Mistral" pitchFamily="66" charset="0"/>
            </a:rPr>
            <a:t>Великие педагоги прошлого доказали, что обучение и воспитание во сто крат эффективнее, если затрагивает сокровенные уголки сердца ребёнка и тесно связано с игрой и творчеством. Решая свои проблемы, малыш учится жить, а не только получает знания. Когда он творит, то растёт в самом высоком смысле этого слова.</a:t>
          </a:r>
          <a:endParaRPr lang="ru-RU" sz="3400" b="0" kern="1200" baseline="0" dirty="0">
            <a:solidFill>
              <a:srgbClr val="7030A0"/>
            </a:solidFill>
            <a:latin typeface="Mistral" pitchFamily="66" charset="0"/>
          </a:endParaRPr>
        </a:p>
      </dsp:txBody>
      <dsp:txXfrm>
        <a:off x="0" y="0"/>
        <a:ext cx="7467600" cy="4320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DC75B9-E8EA-4BAD-8E84-161C5783E4CB}">
      <dsp:nvSpPr>
        <dsp:cNvPr id="0" name=""/>
        <dsp:cNvSpPr/>
      </dsp:nvSpPr>
      <dsp:spPr>
        <a:xfrm>
          <a:off x="0" y="1521122"/>
          <a:ext cx="7467600" cy="998021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 w="55000" cap="flat" cmpd="thickThin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baseline="0" dirty="0" smtClean="0">
              <a:solidFill>
                <a:srgbClr val="002060"/>
              </a:solidFill>
            </a:rPr>
            <a:t>Освоение способа познания мира</a:t>
          </a:r>
          <a:endParaRPr lang="ru-RU" sz="3000" b="1" kern="1200" baseline="0" dirty="0">
            <a:solidFill>
              <a:srgbClr val="002060"/>
            </a:solidFill>
          </a:endParaRPr>
        </a:p>
      </dsp:txBody>
      <dsp:txXfrm>
        <a:off x="0" y="1521122"/>
        <a:ext cx="7467600" cy="998021"/>
      </dsp:txXfrm>
    </dsp:sp>
    <dsp:sp modelId="{A8E1966E-1906-43E1-AAE4-9B7E82F1DA19}">
      <dsp:nvSpPr>
        <dsp:cNvPr id="0" name=""/>
        <dsp:cNvSpPr/>
      </dsp:nvSpPr>
      <dsp:spPr>
        <a:xfrm rot="10800000">
          <a:off x="0" y="1136"/>
          <a:ext cx="7467600" cy="1534956"/>
        </a:xfrm>
        <a:prstGeom prst="upArrowCallou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 w="55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solidFill>
                <a:srgbClr val="FF0000"/>
              </a:solidFill>
              <a:latin typeface="Arial Black" pitchFamily="34" charset="0"/>
            </a:rPr>
            <a:t>Основная цель работы с кругами Луллия </a:t>
          </a:r>
          <a:endParaRPr lang="ru-RU" sz="3200" b="1" kern="1200" baseline="0" dirty="0">
            <a:solidFill>
              <a:srgbClr val="FF0000"/>
            </a:solidFill>
            <a:latin typeface="Arial Black" pitchFamily="34" charset="0"/>
          </a:endParaRPr>
        </a:p>
      </dsp:txBody>
      <dsp:txXfrm rot="10800000">
        <a:off x="0" y="1136"/>
        <a:ext cx="7467600" cy="15349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7DD226-E018-4DEB-A352-3F73924CDFFB}">
      <dsp:nvSpPr>
        <dsp:cNvPr id="0" name=""/>
        <dsp:cNvSpPr/>
      </dsp:nvSpPr>
      <dsp:spPr>
        <a:xfrm>
          <a:off x="0" y="3997428"/>
          <a:ext cx="7467600" cy="874539"/>
        </a:xfrm>
        <a:prstGeom prst="rect">
          <a:avLst/>
        </a:prstGeom>
        <a:solidFill>
          <a:schemeClr val="accent2"/>
        </a:solidFill>
        <a:ln w="38100">
          <a:solidFill>
            <a:srgbClr val="FF0000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</a:rPr>
            <a:t>Формируют способность увидеть суть проблемы</a:t>
          </a:r>
          <a:r>
            <a:rPr lang="ru-RU" sz="1500" b="1" kern="1200" dirty="0" smtClean="0">
              <a:solidFill>
                <a:schemeClr val="accent2">
                  <a:lumMod val="75000"/>
                </a:schemeClr>
              </a:solidFill>
            </a:rPr>
            <a:t>.</a:t>
          </a:r>
          <a:endParaRPr lang="ru-RU" sz="15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3997428"/>
        <a:ext cx="7467600" cy="874539"/>
      </dsp:txXfrm>
    </dsp:sp>
    <dsp:sp modelId="{34CF101F-47B2-4789-92A5-60E2596B94E0}">
      <dsp:nvSpPr>
        <dsp:cNvPr id="0" name=""/>
        <dsp:cNvSpPr/>
      </dsp:nvSpPr>
      <dsp:spPr>
        <a:xfrm rot="10800000">
          <a:off x="0" y="2665504"/>
          <a:ext cx="7467600" cy="1345041"/>
        </a:xfrm>
        <a:prstGeom prst="upArrowCallout">
          <a:avLst/>
        </a:prstGeom>
        <a:solidFill>
          <a:srgbClr val="FFC000"/>
        </a:solidFill>
        <a:ln w="38100">
          <a:solidFill>
            <a:srgbClr val="FFFF00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2">
                  <a:lumMod val="75000"/>
                </a:schemeClr>
              </a:solidFill>
            </a:rPr>
            <a:t>Развивают навыки фантастического преобразования объектов;</a:t>
          </a:r>
          <a:endParaRPr lang="ru-RU" sz="15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10800000">
        <a:off x="0" y="2665504"/>
        <a:ext cx="7467600" cy="1345041"/>
      </dsp:txXfrm>
    </dsp:sp>
    <dsp:sp modelId="{0C8861EA-C748-498E-95AE-E52D25AAA315}">
      <dsp:nvSpPr>
        <dsp:cNvPr id="0" name=""/>
        <dsp:cNvSpPr/>
      </dsp:nvSpPr>
      <dsp:spPr>
        <a:xfrm rot="10800000">
          <a:off x="0" y="1333580"/>
          <a:ext cx="7467600" cy="1345041"/>
        </a:xfrm>
        <a:prstGeom prst="upArrowCallout">
          <a:avLst/>
        </a:prstGeom>
        <a:solidFill>
          <a:schemeClr val="accent4">
            <a:lumMod val="60000"/>
            <a:lumOff val="40000"/>
          </a:schemeClr>
        </a:solidFill>
        <a:ln w="38100">
          <a:solidFill>
            <a:srgbClr val="FFC000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2">
                  <a:lumMod val="75000"/>
                </a:schemeClr>
              </a:solidFill>
            </a:rPr>
            <a:t>Учат восприятию проявлений признака в конкретном объекте, его типичности и парадоксальности, нахождению причинно-следственных связей между объектами;</a:t>
          </a:r>
          <a:endParaRPr lang="ru-RU" sz="15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10800000">
        <a:off x="0" y="1333580"/>
        <a:ext cx="7467600" cy="1345041"/>
      </dsp:txXfrm>
    </dsp:sp>
    <dsp:sp modelId="{6C1082B2-9998-4B28-8DFF-32D88F7A6A42}">
      <dsp:nvSpPr>
        <dsp:cNvPr id="0" name=""/>
        <dsp:cNvSpPr/>
      </dsp:nvSpPr>
      <dsp:spPr>
        <a:xfrm rot="10800000">
          <a:off x="0" y="1656"/>
          <a:ext cx="7467600" cy="1345041"/>
        </a:xfrm>
        <a:prstGeom prst="upArrowCallout">
          <a:avLst/>
        </a:prstGeom>
        <a:solidFill>
          <a:srgbClr val="92D050"/>
        </a:solidFill>
        <a:ln w="38100">
          <a:solidFill>
            <a:srgbClr val="00B050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</a:rPr>
            <a:t>Формируют понятие «признак», знакомят с именами признаков;</a:t>
          </a:r>
          <a:endParaRPr lang="ru-RU" sz="1500" b="1" kern="1200" dirty="0">
            <a:solidFill>
              <a:srgbClr val="C00000"/>
            </a:solidFill>
          </a:endParaRPr>
        </a:p>
      </dsp:txBody>
      <dsp:txXfrm rot="10800000">
        <a:off x="0" y="1656"/>
        <a:ext cx="7467600" cy="13450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AC4E1-C5FF-4E06-82E5-8B1CF0E144F7}">
      <dsp:nvSpPr>
        <dsp:cNvPr id="0" name=""/>
        <dsp:cNvSpPr/>
      </dsp:nvSpPr>
      <dsp:spPr>
        <a:xfrm>
          <a:off x="0" y="0"/>
          <a:ext cx="7467600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38100">
          <a:solidFill>
            <a:srgbClr val="C00000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rPr>
            <a:t>Описание метода</a:t>
          </a:r>
          <a:endParaRPr lang="ru-RU" sz="3200" b="1" kern="1200" cap="none" spc="0" baseline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 Black" pitchFamily="34" charset="0"/>
          </a:endParaRPr>
        </a:p>
      </dsp:txBody>
      <dsp:txXfrm>
        <a:off x="0" y="0"/>
        <a:ext cx="7467600" cy="1143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70592-6527-44F2-B856-527B5675E70C}">
      <dsp:nvSpPr>
        <dsp:cNvPr id="0" name=""/>
        <dsp:cNvSpPr/>
      </dsp:nvSpPr>
      <dsp:spPr>
        <a:xfrm rot="5400000">
          <a:off x="-213083" y="217405"/>
          <a:ext cx="1420558" cy="99439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«Найди реальное сочетание»</a:t>
          </a:r>
          <a:endParaRPr lang="ru-RU" sz="1200" kern="1200" dirty="0"/>
        </a:p>
      </dsp:txBody>
      <dsp:txXfrm rot="5400000">
        <a:off x="-213083" y="217405"/>
        <a:ext cx="1420558" cy="994390"/>
      </dsp:txXfrm>
    </dsp:sp>
    <dsp:sp modelId="{4E5CB1F8-9389-4003-B090-64570BAB02D4}">
      <dsp:nvSpPr>
        <dsp:cNvPr id="0" name=""/>
        <dsp:cNvSpPr/>
      </dsp:nvSpPr>
      <dsp:spPr>
        <a:xfrm rot="5400000">
          <a:off x="3769071" y="-2770358"/>
          <a:ext cx="923848" cy="647320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Под стрелкой объединяют картинки, формирующие реальную картину мира. Составляют предложения, объединяющие в себе эти объекты. Делают выводы.</a:t>
          </a:r>
          <a:endParaRPr lang="ru-RU" sz="1700" kern="1200" dirty="0"/>
        </a:p>
      </dsp:txBody>
      <dsp:txXfrm rot="5400000">
        <a:off x="3769071" y="-2770358"/>
        <a:ext cx="923848" cy="6473209"/>
      </dsp:txXfrm>
    </dsp:sp>
    <dsp:sp modelId="{75FD3827-E6DB-41DB-BD09-B0EB10F99E2A}">
      <dsp:nvSpPr>
        <dsp:cNvPr id="0" name=""/>
        <dsp:cNvSpPr/>
      </dsp:nvSpPr>
      <dsp:spPr>
        <a:xfrm rot="5400000">
          <a:off x="-213083" y="1493199"/>
          <a:ext cx="1420558" cy="99439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«</a:t>
          </a:r>
          <a:r>
            <a:rPr lang="ru-RU" sz="1200" kern="1200" dirty="0" smtClean="0"/>
            <a:t>Объясни необычное сочетание</a:t>
          </a:r>
          <a:r>
            <a:rPr lang="ru-RU" sz="700" kern="1200" dirty="0" smtClean="0"/>
            <a:t>»</a:t>
          </a:r>
          <a:endParaRPr lang="ru-RU" sz="700" kern="1200" dirty="0"/>
        </a:p>
      </dsp:txBody>
      <dsp:txXfrm rot="5400000">
        <a:off x="-213083" y="1493199"/>
        <a:ext cx="1420558" cy="994390"/>
      </dsp:txXfrm>
    </dsp:sp>
    <dsp:sp modelId="{EB67A507-406B-475D-9007-C09EF2D416C4}">
      <dsp:nvSpPr>
        <dsp:cNvPr id="0" name=""/>
        <dsp:cNvSpPr/>
      </dsp:nvSpPr>
      <dsp:spPr>
        <a:xfrm rot="5400000">
          <a:off x="3769313" y="-1494807"/>
          <a:ext cx="923362" cy="6473209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При раскручивании кругов рассматривают случайное соединение объектов и как можно достовернее объясняют необычность их взаимодействия.</a:t>
          </a:r>
          <a:endParaRPr lang="ru-RU" sz="1700" kern="1200" dirty="0"/>
        </a:p>
      </dsp:txBody>
      <dsp:txXfrm rot="5400000">
        <a:off x="3769313" y="-1494807"/>
        <a:ext cx="923362" cy="6473209"/>
      </dsp:txXfrm>
    </dsp:sp>
    <dsp:sp modelId="{774ABDCA-B5A1-455E-9EC8-629DA0924C68}">
      <dsp:nvSpPr>
        <dsp:cNvPr id="0" name=""/>
        <dsp:cNvSpPr/>
      </dsp:nvSpPr>
      <dsp:spPr>
        <a:xfrm rot="5400000">
          <a:off x="-213083" y="2768993"/>
          <a:ext cx="1420558" cy="99439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«Придумай фантастическую историю или сказку</a:t>
          </a:r>
          <a:r>
            <a:rPr lang="ru-RU" sz="700" kern="1200" dirty="0" smtClean="0"/>
            <a:t>»</a:t>
          </a:r>
          <a:endParaRPr lang="ru-RU" sz="700" kern="1200" dirty="0"/>
        </a:p>
      </dsp:txBody>
      <dsp:txXfrm rot="5400000">
        <a:off x="-213083" y="2768993"/>
        <a:ext cx="1420558" cy="994390"/>
      </dsp:txXfrm>
    </dsp:sp>
    <dsp:sp modelId="{D07E200D-6924-499E-812D-02E00B8FA785}">
      <dsp:nvSpPr>
        <dsp:cNvPr id="0" name=""/>
        <dsp:cNvSpPr/>
      </dsp:nvSpPr>
      <dsp:spPr>
        <a:xfrm rot="5400000">
          <a:off x="3769313" y="-219013"/>
          <a:ext cx="923362" cy="6473209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Объединение случайных объектов служит основой для фантазирования. Предлагается сочинить фантастический рассказ или сказку.</a:t>
          </a:r>
          <a:endParaRPr lang="ru-RU" sz="1700" kern="1200" dirty="0"/>
        </a:p>
      </dsp:txBody>
      <dsp:txXfrm rot="5400000">
        <a:off x="3769313" y="-219013"/>
        <a:ext cx="923362" cy="6473209"/>
      </dsp:txXfrm>
    </dsp:sp>
    <dsp:sp modelId="{3EE24B02-0492-4D7B-81C0-4D611557B5B8}">
      <dsp:nvSpPr>
        <dsp:cNvPr id="0" name=""/>
        <dsp:cNvSpPr/>
      </dsp:nvSpPr>
      <dsp:spPr>
        <a:xfrm rot="5400000">
          <a:off x="-213083" y="4044788"/>
          <a:ext cx="1420558" cy="99439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«Реши проблему»</a:t>
          </a:r>
          <a:endParaRPr lang="ru-RU" sz="1400" kern="1200" dirty="0"/>
        </a:p>
      </dsp:txBody>
      <dsp:txXfrm rot="5400000">
        <a:off x="-213083" y="4044788"/>
        <a:ext cx="1420558" cy="994390"/>
      </dsp:txXfrm>
    </dsp:sp>
    <dsp:sp modelId="{342D85FE-65E1-4857-8929-558BF64CF271}">
      <dsp:nvSpPr>
        <dsp:cNvPr id="0" name=""/>
        <dsp:cNvSpPr/>
      </dsp:nvSpPr>
      <dsp:spPr>
        <a:xfrm rot="5400000">
          <a:off x="3769313" y="1056781"/>
          <a:ext cx="923362" cy="6473209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 фантастических сказках с героями происходят разные истории. Необходимо учить ребёнка формулировать проблемы, выдвигать идеи по их решению.</a:t>
          </a:r>
          <a:endParaRPr lang="ru-RU" sz="1700" kern="1200" dirty="0"/>
        </a:p>
      </dsp:txBody>
      <dsp:txXfrm rot="5400000">
        <a:off x="3769313" y="1056781"/>
        <a:ext cx="923362" cy="6473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172200" cy="1894362"/>
          </a:xfr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istral" pitchFamily="66" charset="0"/>
                <a:cs typeface="FreesiaUPC" pitchFamily="34" charset="-34"/>
              </a:rPr>
              <a:t>Круги Луллия – </a:t>
            </a:r>
            <a:r>
              <a:rPr lang="ru-RU" dirty="0" smtClean="0">
                <a:solidFill>
                  <a:srgbClr val="0070C0"/>
                </a:solidFill>
                <a:latin typeface="Mistral" pitchFamily="66" charset="0"/>
                <a:cs typeface="FreesiaUPC" pitchFamily="34" charset="-34"/>
              </a:rPr>
              <a:t>многофункциональное пособие в работе с детьми дошкольного возраста</a:t>
            </a:r>
            <a:endParaRPr lang="ru-RU" dirty="0">
              <a:solidFill>
                <a:srgbClr val="0070C0"/>
              </a:solidFill>
              <a:latin typeface="Mistral" pitchFamily="66" charset="0"/>
              <a:cs typeface="FreesiaUPC" pitchFamily="34" charset="-34"/>
            </a:endParaRPr>
          </a:p>
        </p:txBody>
      </p:sp>
      <p:pic>
        <p:nvPicPr>
          <p:cNvPr id="6" name="Рисунок 5" descr="22ff21d3e9d7b828c7411ef62c97112c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36912"/>
            <a:ext cx="2488724" cy="1872208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Рисунок 6" descr="22ff21d3e9d7b828c7411ef62c97112c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636912"/>
            <a:ext cx="2488724" cy="1872208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8" name="Рисунок 7" descr="22ff21d3e9d7b828c7411ef62c97112c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655968"/>
            <a:ext cx="2488724" cy="1866543"/>
          </a:xfrm>
          <a:prstGeom prst="round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9" name="Рисунок 8" descr="22ff21d3e9d7b828c7411ef62c97112c.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692433"/>
            <a:ext cx="2488724" cy="1865621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65C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00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657600" cy="2659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Scan005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548680"/>
            <a:ext cx="332438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11560" y="836712"/>
          <a:ext cx="7467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27584" y="1124744"/>
          <a:ext cx="74676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E1966E-1906-43E1-AAE4-9B7E82F1D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8E1966E-1906-43E1-AAE4-9B7E82F1D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DC75B9-E8EA-4BAD-8E84-161C5783E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FDC75B9-E8EA-4BAD-8E84-161C5783E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287016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Игровые упражнения с детьми по кругам Луллия решают следующие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задачи: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1082B2-9998-4B28-8DFF-32D88F7A6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C1082B2-9998-4B28-8DFF-32D88F7A6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8861EA-C748-498E-95AE-E52D25AAA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C8861EA-C748-498E-95AE-E52D25AAA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CF101F-47B2-4789-92A5-60E2596B9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4CF101F-47B2-4789-92A5-60E2596B9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7DD226-E018-4DEB-A352-3F73924CD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DA7DD226-E018-4DEB-A352-3F73924CD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539552" y="188640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Методика построена на изобретении Раймонда Луллия (</a:t>
            </a:r>
            <a:r>
              <a:rPr lang="en-US" dirty="0" smtClean="0">
                <a:solidFill>
                  <a:srgbClr val="002060"/>
                </a:solidFill>
              </a:rPr>
              <a:t>XIV</a:t>
            </a:r>
            <a:r>
              <a:rPr lang="ru-RU" dirty="0" smtClean="0">
                <a:solidFill>
                  <a:srgbClr val="002060"/>
                </a:solidFill>
              </a:rPr>
              <a:t> в., Италия) и получила название «Круги Луллия»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_0402-02-12-18-09-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2996952"/>
            <a:ext cx="2496277" cy="1872208"/>
          </a:xfrm>
          <a:prstGeom prst="hexagon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Рисунок 4" descr="IMG_0402-02-12-18-09-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2996952"/>
            <a:ext cx="2496278" cy="1800200"/>
          </a:xfrm>
          <a:prstGeom prst="hexagon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 descr="IMG_0402-02-12-18-09-4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4509120"/>
            <a:ext cx="2496277" cy="1872208"/>
          </a:xfrm>
          <a:prstGeom prst="hexagon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Особенности использования с детьми кругов Луллия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Три круга</a:t>
            </a:r>
            <a:r>
              <a:rPr lang="ru-RU" dirty="0" smtClean="0"/>
              <a:t>, разделённых на 8 секторов каждый, с отверстием посередине. Диаметры кругов могут быть соответственно 20; 30; 40 см.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Стрелка</a:t>
            </a:r>
            <a:r>
              <a:rPr lang="ru-RU" dirty="0" smtClean="0"/>
              <a:t> как выделение сектора;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Стержень</a:t>
            </a:r>
            <a:r>
              <a:rPr lang="ru-RU" dirty="0" smtClean="0"/>
              <a:t> для нанизывания кругов по типу пирамидки. В качестве стержня можно использовать карандаш, спицу, проволоку и </a:t>
            </a:r>
            <a:r>
              <a:rPr lang="ru-RU" dirty="0" err="1" smtClean="0"/>
              <a:t>т.д</a:t>
            </a:r>
            <a:r>
              <a:rPr lang="ru-RU" dirty="0" smtClean="0"/>
              <a:t>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Картинки</a:t>
            </a:r>
            <a:r>
              <a:rPr lang="ru-RU" dirty="0" smtClean="0"/>
              <a:t>, которые крепятся к кругам с помощью скотча или «липучки».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Соединение</a:t>
            </a:r>
            <a:r>
              <a:rPr lang="ru-RU" dirty="0" smtClean="0"/>
              <a:t> кругов и стрелки.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Расположение</a:t>
            </a:r>
            <a:r>
              <a:rPr lang="ru-RU" dirty="0" smtClean="0"/>
              <a:t> картинок на кругах.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Раскручивание </a:t>
            </a:r>
            <a:r>
              <a:rPr lang="ru-RU" dirty="0" smtClean="0"/>
              <a:t>кругов 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рассматривание</a:t>
            </a:r>
            <a:r>
              <a:rPr lang="ru-RU" dirty="0" smtClean="0"/>
              <a:t> сочетания картинок, на которые указывает стрелка.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Условно можно разделить все тренинги на 4 типа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4" y="1268760"/>
          <a:ext cx="7467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D70592-6527-44F2-B856-527B5675E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BD70592-6527-44F2-B856-527B5675E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FD3827-E6DB-41DB-BD09-B0EB10F99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5FD3827-E6DB-41DB-BD09-B0EB10F99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ABDCA-B5A1-455E-9EC8-629DA0924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774ABDCA-B5A1-455E-9EC8-629DA0924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E24B02-0492-4D7B-81C0-4D611557B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3EE24B02-0492-4D7B-81C0-4D611557B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5CB1F8-9389-4003-B090-64570BAB0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4E5CB1F8-9389-4003-B090-64570BAB0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7A507-406B-475D-9007-C09EF2D41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B67A507-406B-475D-9007-C09EF2D41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7E200D-6924-499E-812D-02E00B8FA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D07E200D-6924-499E-812D-02E00B8FA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D85FE-65E1-4857-8929-558BF64CF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342D85FE-65E1-4857-8929-558BF64CF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приложения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Scan00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23810" y="1600200"/>
            <a:ext cx="332438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8" descr="Scan005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36985" y="1600200"/>
            <a:ext cx="332438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00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23810" y="1600200"/>
            <a:ext cx="332438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Scan005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88640"/>
            <a:ext cx="3657600" cy="2659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5" descr="Scan0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212976"/>
            <a:ext cx="3729608" cy="2659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271</TotalTime>
  <Words>347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Круги Луллия – многофункциональное пособие в работе с детьми дошкольного возраста</vt:lpstr>
      <vt:lpstr>Слайд 2</vt:lpstr>
      <vt:lpstr>Слайд 3</vt:lpstr>
      <vt:lpstr> Игровые упражнения с детьми по кругам Луллия решают следующие задачи:</vt:lpstr>
      <vt:lpstr>Слайд 5</vt:lpstr>
      <vt:lpstr>Особенности использования с детьми кругов Луллия</vt:lpstr>
      <vt:lpstr>Условно можно разделить все тренинги на 4 типа:</vt:lpstr>
      <vt:lpstr>приложения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Круги Луллия – многофункциональное пособие в работе с детьми дошкольного возраста</dc:title>
  <dc:creator>1</dc:creator>
  <cp:lastModifiedBy>1</cp:lastModifiedBy>
  <cp:revision>14</cp:revision>
  <dcterms:created xsi:type="dcterms:W3CDTF">2018-12-01T20:32:04Z</dcterms:created>
  <dcterms:modified xsi:type="dcterms:W3CDTF">2018-12-03T07:39:20Z</dcterms:modified>
</cp:coreProperties>
</file>