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7"/>
  </p:notesMasterIdLst>
  <p:sldIdLst>
    <p:sldId id="256" r:id="rId2"/>
    <p:sldId id="265" r:id="rId3"/>
    <p:sldId id="260" r:id="rId4"/>
    <p:sldId id="257" r:id="rId5"/>
    <p:sldId id="271" r:id="rId6"/>
    <p:sldId id="258" r:id="rId7"/>
    <p:sldId id="272" r:id="rId8"/>
    <p:sldId id="261" r:id="rId9"/>
    <p:sldId id="270" r:id="rId10"/>
    <p:sldId id="263" r:id="rId11"/>
    <p:sldId id="262" r:id="rId12"/>
    <p:sldId id="266" r:id="rId13"/>
    <p:sldId id="264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803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F61303-5C69-418B-A3D3-827330416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488B4-5276-4D45-A7A3-9EA3DF8ACF0B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51CCF-941E-4B3D-86BF-014987A8E8A9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130EFE-9406-480E-B7F9-F431B4EFBA30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31F50F-23B5-4C79-BBBC-5D1AB4EED007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D1046A-48B3-472B-83FD-1CC6A6DA55CA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BEB7A-6B1E-49B0-BDCC-5A5CCF004E8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E6B5A7-01C6-4E0D-B11D-C511ED0877B3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A88AE-5809-460F-9A92-5C487A11ADE1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BC9EA9-F13A-4584-AD39-864F02B4AFC3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ECEA69-3C92-499A-B401-85B29FC6F185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8EE63F-37EF-479A-8B0B-7DC9F8D97A42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6F5D06-7510-4AB5-A63B-FC02A616DACF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294066-F3D1-4EA6-B3C1-5AFE55F3D27F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2"/>
              <a:ext cx="816" cy="3977"/>
              <a:chOff x="4944" y="-2"/>
              <a:chExt cx="816" cy="3977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2"/>
                <a:ext cx="480" cy="1433"/>
                <a:chOff x="5280" y="-2"/>
                <a:chExt cx="480" cy="1433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7" y="-3"/>
                  <a:ext cx="174" cy="176"/>
                  <a:chOff x="168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87" y="323"/>
                    <a:ext cx="1690" cy="2560"/>
                    <a:chOff x="168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4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8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2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9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4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5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3999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999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F467-7C8A-49F6-AD79-0F10BF48B3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82C6E-ABC3-482D-A7E4-B8A244493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9618D-5CA9-4B10-BAC1-8C0AABA12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04FE4-03E4-44D8-9D0A-4046AEE04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12209-C7AF-4E6A-9643-A978C9A72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7A93A-2845-406D-B28D-8B85E63D4B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64F4E-6974-4E87-B008-4EA70499E5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A9ECE-276D-4F8A-A477-514FD9B9E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717BA-C279-4675-B570-B886D3924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B8DA9-2E2A-4384-9CE1-885F60D62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5F5F0-44CB-4FE0-8496-1023EB5EB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3891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3892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4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892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86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3892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8925" name="Freeform 13"/>
                  <p:cNvSpPr>
                    <a:spLocks/>
                  </p:cNvSpPr>
                  <p:nvPr/>
                </p:nvSpPr>
                <p:spPr bwMode="auto">
                  <a:xfrm>
                    <a:off x="262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8926" name="Freeform 14"/>
                  <p:cNvSpPr>
                    <a:spLocks/>
                  </p:cNvSpPr>
                  <p:nvPr/>
                </p:nvSpPr>
                <p:spPr bwMode="auto">
                  <a:xfrm>
                    <a:off x="269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8927" name="Freeform 15"/>
                  <p:cNvSpPr>
                    <a:spLocks/>
                  </p:cNvSpPr>
                  <p:nvPr/>
                </p:nvSpPr>
                <p:spPr bwMode="auto">
                  <a:xfrm>
                    <a:off x="244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8928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892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3895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5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6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6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6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6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6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6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6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3896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6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7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7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7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2A422119-80F3-4860-BD2C-A1FD83D09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87" r:id="rId3"/>
    <p:sldLayoutId id="2147483686" r:id="rId4"/>
    <p:sldLayoutId id="2147483685" r:id="rId5"/>
    <p:sldLayoutId id="2147483684" r:id="rId6"/>
    <p:sldLayoutId id="2147483683" r:id="rId7"/>
    <p:sldLayoutId id="2147483682" r:id="rId8"/>
    <p:sldLayoutId id="2147483681" r:id="rId9"/>
    <p:sldLayoutId id="2147483680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5813" y="1214438"/>
            <a:ext cx="6143625" cy="35718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 Eraser2" pitchFamily="66" charset="-52"/>
              </a:rPr>
              <a:t>«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 Eraser2" pitchFamily="66" charset="-52"/>
              </a:rPr>
              <a:t>Ознакомление дошкольников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 Eraser2" pitchFamily="66" charset="-52"/>
              </a:rPr>
              <a:t>     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 Eraser2" pitchFamily="66" charset="-52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 Eraser2" pitchFamily="66" charset="-52"/>
              </a:rPr>
              <a:t>с художественной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 Eraser2" pitchFamily="66" charset="-52"/>
              </a:rPr>
              <a:t>литературой»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2500313" y="4214813"/>
            <a:ext cx="3500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(деловая игра для воспитателей)</a:t>
            </a:r>
          </a:p>
        </p:txBody>
      </p:sp>
      <p:pic>
        <p:nvPicPr>
          <p:cNvPr id="14339" name="Рисунок 4" descr="knigi-106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25" y="1357313"/>
            <a:ext cx="11144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6" descr="infom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4557713"/>
            <a:ext cx="178593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8"/>
          <p:cNvSpPr txBox="1">
            <a:spLocks noChangeArrowheads="1"/>
          </p:cNvSpPr>
          <p:nvPr/>
        </p:nvSpPr>
        <p:spPr bwMode="auto">
          <a:xfrm>
            <a:off x="1071563" y="285750"/>
            <a:ext cx="59293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/>
              <a:t>Муниципальное автономное дошкольное учреждение </a:t>
            </a:r>
          </a:p>
          <a:p>
            <a:pPr algn="ctr"/>
            <a:r>
              <a:rPr lang="ru-RU" sz="1400" b="1"/>
              <a:t>детский сад общеразвивающего вида «Василёк» </a:t>
            </a:r>
          </a:p>
        </p:txBody>
      </p:sp>
      <p:sp>
        <p:nvSpPr>
          <p:cNvPr id="14342" name="TextBox 9"/>
          <p:cNvSpPr txBox="1">
            <a:spLocks noChangeArrowheads="1"/>
          </p:cNvSpPr>
          <p:nvPr/>
        </p:nvSpPr>
        <p:spPr bwMode="auto">
          <a:xfrm>
            <a:off x="3857625" y="6072188"/>
            <a:ext cx="37861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400" b="1"/>
              <a:t>Работу выполнила: </a:t>
            </a:r>
          </a:p>
          <a:p>
            <a:pPr algn="r"/>
            <a:r>
              <a:rPr lang="ru-RU" sz="1400" b="1"/>
              <a:t>воспитатель </a:t>
            </a:r>
          </a:p>
          <a:p>
            <a:pPr algn="r"/>
            <a:r>
              <a:rPr lang="ru-RU" sz="1400" b="1"/>
              <a:t>Зверева ЛарисаСергеевна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4375" y="285750"/>
            <a:ext cx="3281363" cy="915988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DS Eraser2" pitchFamily="66" charset="-52"/>
              </a:rPr>
              <a:t>ЗАДАНИЕ 5</a:t>
            </a:r>
            <a:endParaRPr lang="ru-RU" sz="1600" b="1" i="1" dirty="0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143000"/>
            <a:ext cx="6958013" cy="51847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1800" b="1" smtClean="0">
                <a:latin typeface="Calibri" pitchFamily="34" charset="0"/>
              </a:rPr>
              <a:t>ОПРЕДЕЛИТЬ НАЗВАНИЕ ХУДОЖЕСТВЕННОГО ПРОИЗВЕДЕНИЯ ПО ПРЕДЛОЖЕННОМУ ОТРЫВКУ: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ru-RU" sz="1800" b="1" smtClean="0"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AutoNum type="arabicPeriod"/>
            </a:pPr>
            <a:r>
              <a:rPr lang="ru-RU" sz="1800" b="1" smtClean="0">
                <a:latin typeface="Calibri" pitchFamily="34" charset="0"/>
              </a:rPr>
              <a:t>…Посидела опять Даренушка у окошка, полюбовалась на звезды. Хотела спать ложиться – вдруг по стенке топоток прошел. Испугалась Даренка, а топоток по другой стене, потом по той, где окошечко, потом, где дверка, а там и сверху запостукивало. Не громко, а будто кто легонький, да быстрый ходит. Даренка и думает: «Не козел ли тот, вчерашний, прибежал?... </a:t>
            </a:r>
          </a:p>
          <a:p>
            <a:pPr marL="0" indent="0" eaLnBrk="1" hangingPunct="1">
              <a:lnSpc>
                <a:spcPct val="80000"/>
              </a:lnSpc>
              <a:buFontTx/>
              <a:buAutoNum type="arabicPeriod" startAt="2"/>
            </a:pPr>
            <a:endParaRPr lang="ru-RU" sz="1800" b="1" smtClean="0"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ru-RU" sz="1800" b="1" smtClean="0"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AutoNum type="arabicPeriod" startAt="2"/>
            </a:pPr>
            <a:r>
              <a:rPr lang="ru-RU" sz="1800" b="1" smtClean="0">
                <a:latin typeface="Calibri" pitchFamily="34" charset="0"/>
              </a:rPr>
              <a:t>… И тут мой приятель даже испугался. Видит: охотничий сапог, что лежал в углу, шевельнулся, поднялся, свалился набок. И вдруг поскакал по полу. Так и скачет, перевертывается, подпрыгивает.  Что за чудо такое? Подскочит сапог поближе. Глядит охотник – из сапога хвост высовывается…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ru-RU" sz="1800" b="1" smtClean="0">
              <a:latin typeface="Calibri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643313" y="3429000"/>
            <a:ext cx="35941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b="1">
                <a:latin typeface="Calibri" pitchFamily="34" charset="0"/>
              </a:rPr>
              <a:t>(П.Бажов «Серебряное копытце»)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357688" y="5143500"/>
            <a:ext cx="245427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b="1">
                <a:latin typeface="Calibri" pitchFamily="34" charset="0"/>
              </a:rPr>
              <a:t>(Е.Чарушин «Лисята»)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357188"/>
            <a:ext cx="478472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DS Eraser2" pitchFamily="66" charset="-52"/>
              </a:rPr>
              <a:t>ЗАДАНИЕ 6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DS Eraser2" pitchFamily="66" charset="-52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341438"/>
            <a:ext cx="6392863" cy="489585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1600" b="1" i="1" smtClean="0"/>
              <a:t>Для работы с детьми, какой возрастной группы используются следующие произведения: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1800" b="1" i="1" smtClean="0"/>
              <a:t>А. Барто.  «Игрушки», «Репка», «Колобок», «Теремок», «Сорока Белобока», К.Чуковский. «Цыпленок», С.Маршак «Сказка о глупом Мышонке»  </a:t>
            </a:r>
          </a:p>
          <a:p>
            <a:pPr marL="609600" indent="-609600"/>
            <a:r>
              <a:rPr lang="ru-RU" sz="1600" b="1" i="1" smtClean="0"/>
              <a:t>.Александрова «Мой мишка», А.Барто «Девочка - ревушка», С.Маршак «Усатый - полосатый», «Петушок и бобовое зернышко», «Маша и медведь», «Коза-дереза», «У солнышка в гостях», Е. Чарушин «Волчишко» </a:t>
            </a:r>
          </a:p>
          <a:p>
            <a:pPr marL="609600" indent="-609600"/>
            <a:r>
              <a:rPr lang="ru-RU" sz="1600" b="1" i="1" smtClean="0"/>
              <a:t>«Лисичка со скалочкой», «Гуси-Лебеди», «Два жадных медвежонка», «Зимовье», Я.Тайц «По грибы», К.Чуковский «Федорино горе», Александрова «Ветер на речке», «Одуванчик» </a:t>
            </a:r>
          </a:p>
          <a:p>
            <a:pPr marL="609600" indent="-609600"/>
            <a:r>
              <a:rPr lang="ru-RU" sz="1600" b="1" i="1" smtClean="0"/>
              <a:t>Н.Носов «Живая шляпа», «Айога», «Хаврошечка», «Серебряное копытце», Х.К.Андерсен «Гадкий утенок», «Сказка о царе Салтане», «Спящая красавица»      </a:t>
            </a:r>
            <a:r>
              <a:rPr lang="ru-RU" sz="1600" smtClean="0"/>
              <a:t> </a:t>
            </a:r>
          </a:p>
        </p:txBody>
      </p:sp>
      <p:pic>
        <p:nvPicPr>
          <p:cNvPr id="32771" name="Рисунок 3" descr="41748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3175" y="4724400"/>
            <a:ext cx="128905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785813" y="214313"/>
            <a:ext cx="4784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DS Eraser2" pitchFamily="66" charset="-52"/>
              </a:rPr>
              <a:t>ЗАДАНИЕ 7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DS Eraser2" pitchFamily="66" charset="-52"/>
            </a:endParaRPr>
          </a:p>
        </p:txBody>
      </p:sp>
      <p:sp>
        <p:nvSpPr>
          <p:cNvPr id="34818" name="Rectangle 6"/>
          <p:cNvSpPr>
            <a:spLocks noChangeArrowheads="1"/>
          </p:cNvSpPr>
          <p:nvPr/>
        </p:nvSpPr>
        <p:spPr bwMode="auto">
          <a:xfrm>
            <a:off x="285750" y="2143125"/>
            <a:ext cx="7564438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latin typeface="Calibri" pitchFamily="34" charset="0"/>
              </a:rPr>
              <a:t>УЗНАТЬ ОТ ИМЕНИ КОГО И О КОМ ВЕДЕТСЯ РАССКАЗ: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latin typeface="Calibri" pitchFamily="34" charset="0"/>
              </a:rPr>
              <a:t>«Какая же она сердитая. Я ведь так много для нее сделала. А ей все мало. Да и старика все время обижает. Придется ее наказать» 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ru-RU" sz="2400" b="1">
              <a:latin typeface="Calibri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000375" y="3714750"/>
            <a:ext cx="36591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latin typeface="Calibri" pitchFamily="34" charset="0"/>
              </a:rPr>
              <a:t>(Золотая рыбка о старухе)</a:t>
            </a:r>
          </a:p>
        </p:txBody>
      </p:sp>
      <p:pic>
        <p:nvPicPr>
          <p:cNvPr id="34820" name="Рисунок 4" descr="41748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4214813"/>
            <a:ext cx="1630362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63370509_1283115187_5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63" y="4214813"/>
            <a:ext cx="1951037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104946920_4709286_0_8750d_c06cf0e2_L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25" y="428625"/>
            <a:ext cx="1417638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571500"/>
            <a:ext cx="3632200" cy="754063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DS Eraser2" pitchFamily="66" charset="-52"/>
              </a:rPr>
              <a:t>Задание 8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1844675"/>
            <a:ext cx="7100887" cy="1319213"/>
          </a:xfrm>
        </p:spPr>
        <p:txBody>
          <a:bodyPr/>
          <a:lstStyle/>
          <a:p>
            <a:pPr marL="0" indent="0"/>
            <a:r>
              <a:rPr lang="ru-RU" sz="2800" b="1" u="sng" smtClean="0"/>
              <a:t>Участники должны вспомнить название сказки.</a:t>
            </a:r>
            <a:endParaRPr lang="ru-RU" sz="2800" b="1" smtClean="0"/>
          </a:p>
          <a:p>
            <a:pPr marL="0" indent="0"/>
            <a:r>
              <a:rPr lang="ru-RU" b="1" smtClean="0"/>
              <a:t>- </a:t>
            </a:r>
            <a:r>
              <a:rPr lang="ru-RU" sz="2400" b="1" smtClean="0"/>
              <a:t>О многодетной маме. </a:t>
            </a:r>
          </a:p>
          <a:p>
            <a:pPr marL="0" indent="0"/>
            <a:r>
              <a:rPr lang="ru-RU" sz="2400" b="1" smtClean="0"/>
              <a:t>- О ветеринаре. </a:t>
            </a:r>
          </a:p>
          <a:p>
            <a:pPr marL="0" indent="0"/>
            <a:r>
              <a:rPr lang="ru-RU" sz="2400" b="1" smtClean="0"/>
              <a:t>- Об общежитии для зверей.</a:t>
            </a:r>
          </a:p>
          <a:p>
            <a:pPr marL="0" indent="0"/>
            <a:r>
              <a:rPr lang="ru-RU" sz="2400" b="1" smtClean="0"/>
              <a:t> - О хлебобулочном изделии. </a:t>
            </a:r>
          </a:p>
          <a:p>
            <a:pPr marL="0" indent="0"/>
            <a:r>
              <a:rPr lang="ru-RU" sz="2400" b="1" smtClean="0"/>
              <a:t>- О деревянном мальчике. </a:t>
            </a:r>
          </a:p>
          <a:p>
            <a:pPr marL="0" indent="0"/>
            <a:r>
              <a:rPr lang="ru-RU" sz="2400" b="1" smtClean="0"/>
              <a:t>- О трудолюбивой девочке. </a:t>
            </a:r>
          </a:p>
        </p:txBody>
      </p:sp>
      <p:pic>
        <p:nvPicPr>
          <p:cNvPr id="36867" name="Рисунок 3" descr="41748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4581525"/>
            <a:ext cx="11525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714375" y="357188"/>
            <a:ext cx="36322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DS Eraser2" pitchFamily="66" charset="-52"/>
              </a:rPr>
              <a:t>Задание 9</a:t>
            </a:r>
          </a:p>
        </p:txBody>
      </p:sp>
      <p:sp>
        <p:nvSpPr>
          <p:cNvPr id="38914" name="Rectangle 6"/>
          <p:cNvSpPr>
            <a:spLocks noChangeArrowheads="1"/>
          </p:cNvSpPr>
          <p:nvPr/>
        </p:nvSpPr>
        <p:spPr bwMode="auto">
          <a:xfrm>
            <a:off x="285750" y="1785938"/>
            <a:ext cx="702945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57188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b="1"/>
              <a:t> «Составь слово из слогов и отгадай сказку»</a:t>
            </a:r>
          </a:p>
          <a:p>
            <a:pPr indent="357188"/>
            <a:r>
              <a:rPr lang="ru-RU" b="1"/>
              <a:t>                                       1 команда</a:t>
            </a:r>
          </a:p>
          <a:p>
            <a:pPr indent="357188"/>
            <a:r>
              <a:rPr lang="ru-RU" b="1"/>
              <a:t>Кашечрохав   </a:t>
            </a:r>
          </a:p>
          <a:p>
            <a:pPr indent="357188"/>
            <a:r>
              <a:rPr lang="ru-RU" b="1"/>
              <a:t>Боклоко           </a:t>
            </a:r>
          </a:p>
          <a:p>
            <a:pPr indent="357188"/>
            <a:r>
              <a:rPr lang="ru-RU" b="1"/>
              <a:t> Зоркомо           </a:t>
            </a:r>
          </a:p>
          <a:p>
            <a:pPr indent="357188"/>
            <a:r>
              <a:rPr lang="ru-RU" b="1"/>
              <a:t> Очвокамйюд      </a:t>
            </a:r>
          </a:p>
          <a:p>
            <a:pPr indent="357188"/>
            <a:r>
              <a:rPr lang="ru-RU" b="1"/>
              <a:t>                                              2 команда</a:t>
            </a:r>
          </a:p>
          <a:p>
            <a:pPr indent="357188" algn="ctr"/>
            <a:r>
              <a:rPr lang="ru-RU" b="1"/>
              <a:t>                    Дыродйом                        </a:t>
            </a:r>
          </a:p>
          <a:p>
            <a:pPr indent="357188" algn="ctr"/>
            <a:r>
              <a:rPr lang="ru-RU" b="1"/>
              <a:t>  Гукароснеч      </a:t>
            </a:r>
          </a:p>
          <a:p>
            <a:pPr indent="357188" algn="ctr"/>
            <a:r>
              <a:rPr lang="ru-RU" b="1"/>
              <a:t>  Комерет        </a:t>
            </a:r>
          </a:p>
          <a:p>
            <a:pPr indent="357188" algn="ctr"/>
            <a:r>
              <a:rPr lang="ru-RU" b="1"/>
              <a:t>      Щеинакатар        </a:t>
            </a:r>
          </a:p>
          <a:p>
            <a:pPr indent="357188" algn="ctr"/>
            <a:r>
              <a:rPr lang="ru-RU" b="1"/>
              <a:t> </a:t>
            </a:r>
          </a:p>
        </p:txBody>
      </p:sp>
      <p:pic>
        <p:nvPicPr>
          <p:cNvPr id="38915" name="Рисунок 3" descr="41748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4214813"/>
            <a:ext cx="1630362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928688" y="1000125"/>
            <a:ext cx="648970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DS Eraser2" pitchFamily="66" charset="-52"/>
              </a:rPr>
              <a:t>ПОДВЕДЕНИЕ ИТОГОВ</a:t>
            </a:r>
          </a:p>
        </p:txBody>
      </p:sp>
      <p:pic>
        <p:nvPicPr>
          <p:cNvPr id="40962" name="Рисунок 3" descr="Biancaneve_25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75" y="2071688"/>
            <a:ext cx="421481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3" descr="712134450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63" y="4214813"/>
            <a:ext cx="3562350" cy="24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42938" y="500063"/>
            <a:ext cx="6399212" cy="42148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solidFill>
                  <a:srgbClr val="778038"/>
                </a:solidFill>
                <a:latin typeface="Calibri" pitchFamily="34" charset="0"/>
              </a:rPr>
              <a:t>ЦЕЛЬ: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 smtClean="0">
                <a:solidFill>
                  <a:srgbClr val="778038"/>
                </a:solidFill>
                <a:latin typeface="Calibri" pitchFamily="34" charset="0"/>
              </a:rPr>
              <a:t>Повысить профессиональный уровень педагогов;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 smtClean="0">
                <a:solidFill>
                  <a:srgbClr val="778038"/>
                </a:solidFill>
                <a:latin typeface="Calibri" pitchFamily="34" charset="0"/>
              </a:rPr>
              <a:t>Активизировать применение устного народного творчества в работе с детьми;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 smtClean="0">
                <a:solidFill>
                  <a:srgbClr val="778038"/>
                </a:solidFill>
                <a:latin typeface="Calibri" pitchFamily="34" charset="0"/>
              </a:rPr>
              <a:t>Развивать коммуникативные качества педагогов, умение работать в коллективе;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 smtClean="0">
                <a:solidFill>
                  <a:srgbClr val="778038"/>
                </a:solidFill>
                <a:latin typeface="Calibri" pitchFamily="34" charset="0"/>
              </a:rPr>
              <a:t>Раскрыть творческий потенциал каждого педагога.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313" y="357188"/>
            <a:ext cx="8001000" cy="13811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latin typeface="Calibri" pitchFamily="34" charset="0"/>
              </a:rPr>
              <a:t>Чтение связано не только с грамотностью и образованностью</a:t>
            </a:r>
            <a:r>
              <a:rPr lang="ru-RU" sz="2200" b="1" smtClean="0">
                <a:latin typeface="Calibri" pitchFamily="34" charset="0"/>
              </a:rPr>
              <a:t>: </a:t>
            </a:r>
          </a:p>
          <a:p>
            <a:pPr marL="400050" lvl="1" indent="358775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800" b="1" smtClean="0">
                <a:latin typeface="Calibri" pitchFamily="34" charset="0"/>
              </a:rPr>
              <a:t>оно формирует идеалы, </a:t>
            </a:r>
          </a:p>
          <a:p>
            <a:pPr marL="400050" lvl="1" indent="358775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800" b="1" smtClean="0">
                <a:latin typeface="Calibri" pitchFamily="34" charset="0"/>
              </a:rPr>
              <a:t>расширяет кругозор, </a:t>
            </a:r>
          </a:p>
          <a:p>
            <a:pPr marL="400050" lvl="1" indent="358775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800" b="1" smtClean="0">
                <a:latin typeface="Calibri" pitchFamily="34" charset="0"/>
              </a:rPr>
              <a:t>обогащает внутренний мир человека.  </a:t>
            </a:r>
          </a:p>
        </p:txBody>
      </p:sp>
      <p:pic>
        <p:nvPicPr>
          <p:cNvPr id="18434" name="Рисунок 6" descr="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37493">
            <a:off x="1603375" y="1892300"/>
            <a:ext cx="2428875" cy="293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71563" y="5357813"/>
            <a:ext cx="6143625" cy="1089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b="1" kern="0" dirty="0">
                <a:solidFill>
                  <a:srgbClr val="778038"/>
                </a:solidFill>
                <a:latin typeface="Calibri" pitchFamily="34" charset="0"/>
              </a:rPr>
              <a:t>Одна из задач педагогов –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b="1" kern="0" dirty="0">
                <a:solidFill>
                  <a:srgbClr val="778038"/>
                </a:solidFill>
                <a:latin typeface="Calibri" pitchFamily="34" charset="0"/>
              </a:rPr>
              <a:t>находить интересные формы работы по приобщению детей к чтению, увлекая этим дошкольников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b="1" kern="0" dirty="0">
                <a:solidFill>
                  <a:srgbClr val="778038"/>
                </a:solidFill>
                <a:latin typeface="Calibri" pitchFamily="34" charset="0"/>
              </a:rPr>
              <a:t>и их родителей.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7"/>
          <p:cNvSpPr>
            <a:spLocks noChangeArrowheads="1"/>
          </p:cNvSpPr>
          <p:nvPr/>
        </p:nvSpPr>
        <p:spPr bwMode="auto">
          <a:xfrm>
            <a:off x="571500" y="2214563"/>
            <a:ext cx="71437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b="1"/>
              <a:t>Образное, краткое изречение, метко определяющее какое-либо явление</a:t>
            </a:r>
            <a:r>
              <a:rPr lang="ru-RU"/>
              <a:t> </a:t>
            </a:r>
            <a:endParaRPr lang="ru-RU" b="1">
              <a:latin typeface="Calibri" pitchFamily="34" charset="0"/>
            </a:endParaRPr>
          </a:p>
          <a:p>
            <a:r>
              <a:rPr lang="ru-RU" b="1"/>
              <a:t>2.     Короткий рассказ, чаще всего стихотворный, иносказательного содержания  с выводом-моралью </a:t>
            </a:r>
          </a:p>
          <a:p>
            <a:r>
              <a:rPr lang="ru-RU" b="1"/>
              <a:t>3.     Устное народное творчество. Песня-сказание, основанное на реальных событиях</a:t>
            </a:r>
          </a:p>
          <a:p>
            <a:r>
              <a:rPr lang="ru-RU" b="1"/>
              <a:t> 4.     Основной вид устного народного творчества, художественное повествование фантастического, приключенческого или бытового характера</a:t>
            </a:r>
          </a:p>
          <a:p>
            <a:r>
              <a:rPr lang="ru-RU" b="1"/>
              <a:t>5.     Короткий, веселый рассказ с остроумной концовкой на злободневную тему</a:t>
            </a:r>
          </a:p>
          <a:p>
            <a:r>
              <a:rPr lang="ru-RU" b="1"/>
              <a:t>6.     Устное народное творчество, народная мудрость </a:t>
            </a:r>
          </a:p>
          <a:p>
            <a:r>
              <a:rPr lang="ru-RU" b="1"/>
              <a:t>7.     Небольшое лирическое произведение, предназначенное для вокального исполнения 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50" y="214313"/>
            <a:ext cx="4137025" cy="96996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DS Eraser2" pitchFamily="66" charset="-52"/>
              </a:rPr>
              <a:t>РАЗМИНКА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DS Eraser2" pitchFamily="66" charset="-52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357313"/>
            <a:ext cx="7035800" cy="65722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1800" b="1" dirty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rPr>
              <a:t>Игроки делятся на 2 команды, </a:t>
            </a:r>
            <a:endParaRPr lang="ru-RU" sz="1800" b="1" dirty="0" smtClean="0">
              <a:solidFill>
                <a:schemeClr val="bg2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1800" b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rPr>
              <a:t>вопросы </a:t>
            </a:r>
            <a:r>
              <a:rPr lang="ru-RU" sz="1800" b="1" dirty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rPr>
              <a:t>задаются поочередно каждой команде.</a:t>
            </a:r>
          </a:p>
        </p:txBody>
      </p:sp>
      <p:pic>
        <p:nvPicPr>
          <p:cNvPr id="20484" name="Picture 2" descr="D:\Рисунки все\Коллекция Microsoft\Сказки\0_a4ff7_e1c1411_X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333375"/>
            <a:ext cx="16891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2" descr="D:\Рисунки все\Коллекция Microsoft\Сказки\0_a4ff7_e1c1411_X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404813"/>
            <a:ext cx="16891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ChangeArrowheads="1"/>
          </p:cNvSpPr>
          <p:nvPr/>
        </p:nvSpPr>
        <p:spPr bwMode="auto">
          <a:xfrm>
            <a:off x="827088" y="981075"/>
            <a:ext cx="65532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8.     Вид устного народного творчества, вопрос или задание, которое требует решения  </a:t>
            </a:r>
          </a:p>
          <a:p>
            <a:r>
              <a:rPr lang="ru-RU" b="1"/>
              <a:t>9.     Краткое выразительное изречение, имеющее поучительный смысл     </a:t>
            </a:r>
          </a:p>
          <a:p>
            <a:r>
              <a:rPr lang="ru-RU" b="1"/>
              <a:t>10.            Короткая из 2 или 4 строчек припевка в быстром темпе, часто сопровождающаяся переплясом </a:t>
            </a:r>
          </a:p>
          <a:p>
            <a:r>
              <a:rPr lang="ru-RU" b="1"/>
              <a:t>11.           «Ехала машина темным       лесом,          За каким-то интересом.                                                               </a:t>
            </a:r>
          </a:p>
          <a:p>
            <a:r>
              <a:rPr lang="ru-RU" b="1"/>
              <a:t>   Инте – инте - интерес,                           </a:t>
            </a:r>
          </a:p>
          <a:p>
            <a:r>
              <a:rPr lang="ru-RU" b="1"/>
              <a:t>   Выходи на букву С»  </a:t>
            </a:r>
            <a:endParaRPr lang="ru-RU" b="1" i="1"/>
          </a:p>
          <a:p>
            <a:r>
              <a:rPr lang="ru-RU" b="1"/>
              <a:t>12.     «Катя, Катя, Катюха, оседлала петуха, а петух заржал, на базар по-бежал»   </a:t>
            </a:r>
          </a:p>
          <a:p>
            <a:r>
              <a:rPr lang="ru-RU" b="1"/>
              <a:t>13  «Ехала деревня мимо мужика, вдруг из-под воротни лают ворота»</a:t>
            </a:r>
            <a:r>
              <a:rPr lang="ru-RU" b="1" i="1"/>
              <a:t> </a:t>
            </a:r>
          </a:p>
          <a:p>
            <a:r>
              <a:rPr lang="ru-RU" b="1"/>
              <a:t>14.       «На дворе трава – на траве дрова»      </a:t>
            </a:r>
            <a:endParaRPr lang="ru-RU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85813" y="285750"/>
            <a:ext cx="3495675" cy="969963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DS Eraser2" pitchFamily="66" charset="-52"/>
              </a:rPr>
              <a:t>Задание 1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285875"/>
            <a:ext cx="7178675" cy="8016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Выбрать из предложенных вариантов задачи по ознакомлению дошкольников с художественной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литературой, соответствующие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конкретному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возрасту: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500063" y="2357438"/>
            <a:ext cx="7286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 b="1">
                <a:latin typeface="Calibri" pitchFamily="34" charset="0"/>
              </a:rPr>
              <a:t>НАПРИМЕР: </a:t>
            </a:r>
          </a:p>
          <a:p>
            <a:pPr marL="342900" indent="-342900"/>
            <a:r>
              <a:rPr lang="ru-RU" b="1"/>
              <a:t>    Поддерживать внимание и интерес к слову в литературном произведении. Объяснять, как важны в книге рисунки; показывать, как много интересного можно узнать, внимательно рассматривая книжные иллюстрации. Познакомить с книжками, оформленными Ю. Васнецовым, Е. Рачёвым, Е. Чарушиным. </a:t>
            </a:r>
          </a:p>
          <a:p>
            <a:pPr marL="342900" indent="-342900"/>
            <a:r>
              <a:rPr lang="ru-RU" b="1"/>
              <a:t> - Приучать детей слушать народные песенки, сказки, авторские произведения. Сопровождать чтение показом игрушек, картинок на фланелеграфе, персонажей настольного театра и других средств наглядности, а также учить слушать художественное произведение без наглядного сопровождения. </a:t>
            </a:r>
          </a:p>
        </p:txBody>
      </p:sp>
      <p:pic>
        <p:nvPicPr>
          <p:cNvPr id="23556" name="Рисунок 5" descr="41748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4508500"/>
            <a:ext cx="1630363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322262"/>
          </a:xfrm>
        </p:spPr>
        <p:txBody>
          <a:bodyPr/>
          <a:lstStyle/>
          <a:p>
            <a:endParaRPr lang="ru-RU" sz="3600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908050"/>
            <a:ext cx="7386638" cy="5187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/>
              <a:t>- </a:t>
            </a:r>
            <a:r>
              <a:rPr lang="ru-RU" sz="1800" b="1" smtClean="0"/>
              <a:t>Воспитывать умение слушать новые сказки, рассказы, стихи, следить за развитием действия, сопереживать героям произведения. С помощью воспитателя инсценировать и драматизировать небольшие отрывки из народных сказок. Учить детей читать наизусть потешки и небольшие стихотворения.</a:t>
            </a:r>
          </a:p>
          <a:p>
            <a:pPr>
              <a:lnSpc>
                <a:spcPct val="80000"/>
              </a:lnSpc>
            </a:pPr>
            <a:r>
              <a:rPr lang="ru-RU" sz="1800" b="1" smtClean="0"/>
              <a:t> - Обращать внимание детей на изобразительно-выразительные средства (образные слова и выражения, эпитеты, сравнения, помогать почувствовать красоту и выразительность языка произведения, прививать чуткость к поэтическому слову. Помогать детям объяснять основные различия между литературными жанрами: сказкой, рассказом, стихотворением. </a:t>
            </a:r>
          </a:p>
          <a:p>
            <a:pPr>
              <a:lnSpc>
                <a:spcPct val="80000"/>
              </a:lnSpc>
            </a:pPr>
            <a:r>
              <a:rPr lang="ru-RU" sz="1800" b="1" smtClean="0"/>
              <a:t>- Побуждать рассказывать о своём отношении к конкретному поступку литературного персонажа. Помогать детям понять скрытые мотивы поведения героев произведения. Учить вслушиваться в ритм и мелодику поэтического текста. Помогать выразительно, с естественными интонациями читать стихи, участвовать в чтении текста по ролям, в инсценировках.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285750"/>
            <a:ext cx="6138863" cy="915988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DS Eraser2" pitchFamily="66" charset="-52"/>
              </a:rPr>
              <a:t>ЗАДАНИЕ 3 </a:t>
            </a:r>
            <a:endParaRPr lang="ru-RU" sz="1600" b="1" i="1" dirty="0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313" y="1285875"/>
            <a:ext cx="6815137" cy="51435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latin typeface="Calibri" pitchFamily="34" charset="0"/>
              </a:rPr>
              <a:t>     НАЗВАТЬ АВТОРОВ ПРОИЗВЕДЕНИЙ: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800" b="1" smtClean="0">
                <a:latin typeface="Calibri" pitchFamily="34" charset="0"/>
              </a:rPr>
              <a:t>Приключения  Чипполино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sz="2800" b="1" smtClean="0">
              <a:latin typeface="Calibri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latin typeface="Calibri" pitchFamily="34" charset="0"/>
              </a:rPr>
              <a:t>2.   Приключения Незнайки и его друзей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ru-RU" sz="2800" b="1" smtClean="0">
              <a:latin typeface="Calibri" pitchFamily="34" charset="0"/>
            </a:endParaRPr>
          </a:p>
          <a:p>
            <a:pPr marL="609600" indent="-609600"/>
            <a:r>
              <a:rPr lang="ru-RU" sz="2400" b="1" smtClean="0"/>
              <a:t>«Волшебник Изумрудного города»)</a:t>
            </a:r>
          </a:p>
          <a:p>
            <a:pPr marL="609600" indent="-609600"/>
            <a:r>
              <a:rPr lang="ru-RU" sz="2400" b="1" smtClean="0"/>
              <a:t>«Цветик - семицветик»</a:t>
            </a:r>
            <a:endParaRPr lang="ru-RU" sz="2400" b="1" smtClean="0">
              <a:latin typeface="Calibri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ru-RU" sz="2400" b="1" smtClean="0">
              <a:latin typeface="Calibri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ru-RU" sz="2400" b="1" smtClean="0">
              <a:latin typeface="Calibri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ru-RU" sz="2800" b="1" smtClean="0">
              <a:latin typeface="Calibri" pitchFamily="34" charset="0"/>
            </a:endParaRPr>
          </a:p>
        </p:txBody>
      </p:sp>
      <p:pic>
        <p:nvPicPr>
          <p:cNvPr id="26627" name="Рисунок 4" descr="41748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4214813"/>
            <a:ext cx="1630362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Рисунок 5" descr="chipollin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63" y="857250"/>
            <a:ext cx="1265237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Рисунок 7" descr="xkrUp7f32l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08400" y="5300663"/>
            <a:ext cx="1570038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Рисунок 8" descr="77864293_7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8313" y="4797425"/>
            <a:ext cx="1001712" cy="16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214313" y="285750"/>
            <a:ext cx="350043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DS Eraser2" pitchFamily="66" charset="-52"/>
              </a:rPr>
              <a:t>ЗАДАНИЕ 4</a:t>
            </a:r>
            <a:endParaRPr lang="ru-RU" sz="1600" b="1" i="1" dirty="0">
              <a:solidFill>
                <a:schemeClr val="tx2"/>
              </a:solidFill>
            </a:endParaRPr>
          </a:p>
        </p:txBody>
      </p:sp>
      <p:sp>
        <p:nvSpPr>
          <p:cNvPr id="28674" name="Rectangle 7"/>
          <p:cNvSpPr>
            <a:spLocks noChangeArrowheads="1"/>
          </p:cNvSpPr>
          <p:nvPr/>
        </p:nvSpPr>
        <p:spPr bwMode="auto">
          <a:xfrm>
            <a:off x="285750" y="2143125"/>
            <a:ext cx="7386638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800" b="1"/>
              <a:t>Кто больше назовёт детских художественных произведений, написанных К.И. Чуковским за 1 минуту (писать на листочке)</a:t>
            </a:r>
          </a:p>
          <a:p>
            <a:r>
              <a:rPr lang="ru-RU" sz="2800" b="1"/>
              <a:t/>
            </a:r>
            <a:br>
              <a:rPr lang="ru-RU" sz="2800" b="1"/>
            </a:br>
            <a:endParaRPr lang="ru-RU" sz="2800" b="1"/>
          </a:p>
        </p:txBody>
      </p:sp>
      <p:pic>
        <p:nvPicPr>
          <p:cNvPr id="28675" name="Рисунок 4" descr="41748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4214813"/>
            <a:ext cx="1630362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ловая игра">
  <a:themeElements>
    <a:clrScheme name="Kimono 6">
      <a:dk1>
        <a:srgbClr val="000000"/>
      </a:dk1>
      <a:lt1>
        <a:srgbClr val="D9EFE0"/>
      </a:lt1>
      <a:dk2>
        <a:srgbClr val="30605A"/>
      </a:dk2>
      <a:lt2>
        <a:srgbClr val="15331E"/>
      </a:lt2>
      <a:accent1>
        <a:srgbClr val="A4C6BA"/>
      </a:accent1>
      <a:accent2>
        <a:srgbClr val="558F7D"/>
      </a:accent2>
      <a:accent3>
        <a:srgbClr val="E9F6ED"/>
      </a:accent3>
      <a:accent4>
        <a:srgbClr val="000000"/>
      </a:accent4>
      <a:accent5>
        <a:srgbClr val="CFDFD9"/>
      </a:accent5>
      <a:accent6>
        <a:srgbClr val="4C8171"/>
      </a:accent6>
      <a:hlink>
        <a:srgbClr val="C1C177"/>
      </a:hlink>
      <a:folHlink>
        <a:srgbClr val="A08F5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Деловая игра</Template>
  <TotalTime>300</TotalTime>
  <Words>757</Words>
  <Application>Microsoft Office PowerPoint</Application>
  <PresentationFormat>Экран (4:3)</PresentationFormat>
  <Paragraphs>112</Paragraphs>
  <Slides>15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DS Eraser2</vt:lpstr>
      <vt:lpstr>Calibri</vt:lpstr>
      <vt:lpstr>Wingdings</vt:lpstr>
      <vt:lpstr>Деловая игра</vt:lpstr>
      <vt:lpstr>Деловая игра</vt:lpstr>
      <vt:lpstr>«Ознакомление дошкольников        с художественной литературой»</vt:lpstr>
      <vt:lpstr>Слайд 2</vt:lpstr>
      <vt:lpstr>Слайд 3</vt:lpstr>
      <vt:lpstr>РАЗМИНКА</vt:lpstr>
      <vt:lpstr>Слайд 5</vt:lpstr>
      <vt:lpstr>Задание 1</vt:lpstr>
      <vt:lpstr>Слайд 7</vt:lpstr>
      <vt:lpstr>ЗАДАНИЕ 3 </vt:lpstr>
      <vt:lpstr>Слайд 9</vt:lpstr>
      <vt:lpstr>ЗАДАНИЕ 5</vt:lpstr>
      <vt:lpstr>ЗАДАНИЕ 6</vt:lpstr>
      <vt:lpstr>Слайд 12</vt:lpstr>
      <vt:lpstr>Задание 8</vt:lpstr>
      <vt:lpstr>Слайд 14</vt:lpstr>
      <vt:lpstr>Слайд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игра для воспитателей</dc:title>
  <dc:subject>«Ознакомление дошкольников с художественной литературой»</dc:subject>
  <dc:creator>Дворник О.П.</dc:creator>
  <cp:lastModifiedBy>home</cp:lastModifiedBy>
  <cp:revision>33</cp:revision>
  <dcterms:created xsi:type="dcterms:W3CDTF">2012-05-29T16:31:17Z</dcterms:created>
  <dcterms:modified xsi:type="dcterms:W3CDTF">2014-03-27T05:41:16Z</dcterms:modified>
</cp:coreProperties>
</file>